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notesSlides/notesSlide2.xml" ContentType="application/vnd.openxmlformats-officedocument.presentationml.notesSlide+xml"/>
  <Override PartName="/ppt/comments/comment5.xml" ContentType="application/vnd.openxmlformats-officedocument.presentationml.comments+xml"/>
  <Override PartName="/ppt/notesSlides/notesSlide3.xml" ContentType="application/vnd.openxmlformats-officedocument.presentationml.notesSlide+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comment12.xml" ContentType="application/vnd.openxmlformats-officedocument.presentationml.comment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
  </p:sldMasterIdLst>
  <p:notesMasterIdLst>
    <p:notesMasterId r:id="rId113"/>
  </p:notesMasterIdLst>
  <p:handoutMasterIdLst>
    <p:handoutMasterId r:id="rId114"/>
  </p:handoutMasterIdLst>
  <p:sldIdLst>
    <p:sldId id="262" r:id="rId2"/>
    <p:sldId id="338" r:id="rId3"/>
    <p:sldId id="341" r:id="rId4"/>
    <p:sldId id="339" r:id="rId5"/>
    <p:sldId id="340" r:id="rId6"/>
    <p:sldId id="291" r:id="rId7"/>
    <p:sldId id="282" r:id="rId8"/>
    <p:sldId id="283" r:id="rId9"/>
    <p:sldId id="284" r:id="rId10"/>
    <p:sldId id="285" r:id="rId11"/>
    <p:sldId id="286" r:id="rId12"/>
    <p:sldId id="362" r:id="rId13"/>
    <p:sldId id="363" r:id="rId14"/>
    <p:sldId id="310" r:id="rId15"/>
    <p:sldId id="256" r:id="rId16"/>
    <p:sldId id="266" r:id="rId17"/>
    <p:sldId id="267" r:id="rId18"/>
    <p:sldId id="287" r:id="rId19"/>
    <p:sldId id="288" r:id="rId20"/>
    <p:sldId id="342" r:id="rId21"/>
    <p:sldId id="343" r:id="rId22"/>
    <p:sldId id="344" r:id="rId23"/>
    <p:sldId id="345" r:id="rId24"/>
    <p:sldId id="346" r:id="rId25"/>
    <p:sldId id="347" r:id="rId26"/>
    <p:sldId id="348" r:id="rId27"/>
    <p:sldId id="349" r:id="rId28"/>
    <p:sldId id="270" r:id="rId29"/>
    <p:sldId id="271" r:id="rId30"/>
    <p:sldId id="289" r:id="rId31"/>
    <p:sldId id="290" r:id="rId32"/>
    <p:sldId id="350" r:id="rId33"/>
    <p:sldId id="351" r:id="rId34"/>
    <p:sldId id="352" r:id="rId35"/>
    <p:sldId id="353" r:id="rId36"/>
    <p:sldId id="354" r:id="rId37"/>
    <p:sldId id="355" r:id="rId38"/>
    <p:sldId id="356" r:id="rId39"/>
    <p:sldId id="357" r:id="rId40"/>
    <p:sldId id="358" r:id="rId41"/>
    <p:sldId id="359" r:id="rId42"/>
    <p:sldId id="360" r:id="rId43"/>
    <p:sldId id="361" r:id="rId44"/>
    <p:sldId id="274" r:id="rId45"/>
    <p:sldId id="275" r:id="rId46"/>
    <p:sldId id="276" r:id="rId47"/>
    <p:sldId id="277" r:id="rId48"/>
    <p:sldId id="278" r:id="rId49"/>
    <p:sldId id="311" r:id="rId50"/>
    <p:sldId id="364" r:id="rId51"/>
    <p:sldId id="365" r:id="rId52"/>
    <p:sldId id="315" r:id="rId53"/>
    <p:sldId id="316" r:id="rId54"/>
    <p:sldId id="317" r:id="rId55"/>
    <p:sldId id="318" r:id="rId56"/>
    <p:sldId id="279" r:id="rId57"/>
    <p:sldId id="366" r:id="rId58"/>
    <p:sldId id="367" r:id="rId59"/>
    <p:sldId id="320" r:id="rId60"/>
    <p:sldId id="321" r:id="rId61"/>
    <p:sldId id="322" r:id="rId62"/>
    <p:sldId id="323" r:id="rId63"/>
    <p:sldId id="280" r:id="rId64"/>
    <p:sldId id="372" r:id="rId65"/>
    <p:sldId id="373" r:id="rId66"/>
    <p:sldId id="327" r:id="rId67"/>
    <p:sldId id="328" r:id="rId68"/>
    <p:sldId id="329" r:id="rId69"/>
    <p:sldId id="330" r:id="rId70"/>
    <p:sldId id="281" r:id="rId71"/>
    <p:sldId id="374" r:id="rId72"/>
    <p:sldId id="375" r:id="rId73"/>
    <p:sldId id="333" r:id="rId74"/>
    <p:sldId id="334" r:id="rId75"/>
    <p:sldId id="335" r:id="rId76"/>
    <p:sldId id="336" r:id="rId77"/>
    <p:sldId id="263" r:id="rId78"/>
    <p:sldId id="312" r:id="rId79"/>
    <p:sldId id="376" r:id="rId80"/>
    <p:sldId id="377" r:id="rId81"/>
    <p:sldId id="378" r:id="rId82"/>
    <p:sldId id="379" r:id="rId83"/>
    <p:sldId id="380" r:id="rId84"/>
    <p:sldId id="381" r:id="rId85"/>
    <p:sldId id="382" r:id="rId86"/>
    <p:sldId id="383" r:id="rId87"/>
    <p:sldId id="384" r:id="rId88"/>
    <p:sldId id="385" r:id="rId89"/>
    <p:sldId id="386" r:id="rId90"/>
    <p:sldId id="387" r:id="rId91"/>
    <p:sldId id="388" r:id="rId92"/>
    <p:sldId id="389" r:id="rId93"/>
    <p:sldId id="390" r:id="rId94"/>
    <p:sldId id="391" r:id="rId95"/>
    <p:sldId id="392" r:id="rId96"/>
    <p:sldId id="394" r:id="rId97"/>
    <p:sldId id="393" r:id="rId98"/>
    <p:sldId id="395" r:id="rId99"/>
    <p:sldId id="396" r:id="rId100"/>
    <p:sldId id="398" r:id="rId101"/>
    <p:sldId id="397" r:id="rId102"/>
    <p:sldId id="399" r:id="rId103"/>
    <p:sldId id="400" r:id="rId104"/>
    <p:sldId id="401" r:id="rId105"/>
    <p:sldId id="402" r:id="rId106"/>
    <p:sldId id="407" r:id="rId107"/>
    <p:sldId id="403" r:id="rId108"/>
    <p:sldId id="404" r:id="rId109"/>
    <p:sldId id="405" r:id="rId110"/>
    <p:sldId id="406" r:id="rId111"/>
    <p:sldId id="261" r:id="rId112"/>
  </p:sldIdLst>
  <p:sldSz cx="9144000" cy="6858000" type="screen4x3"/>
  <p:notesSz cx="7315200" cy="9601200"/>
  <p:embeddedFontLst>
    <p:embeddedFont>
      <p:font typeface="ＭＳ Ｐゴシック" panose="020B0600070205080204" pitchFamily="34" charset="-128"/>
      <p:regular r:id="rId115"/>
    </p:embeddedFont>
    <p:embeddedFont>
      <p:font typeface="Arial Black" panose="020B0A04020102020204" pitchFamily="34" charset="0"/>
      <p:bold r:id="rId116"/>
    </p:embeddedFont>
    <p:embeddedFont>
      <p:font typeface="Arial Narrow" panose="020B0606020202030204" pitchFamily="34" charset="0"/>
      <p:regular r:id="rId117"/>
      <p:bold r:id="rId118"/>
      <p:italic r:id="rId119"/>
      <p:boldItalic r:id="rId120"/>
    </p:embeddedFont>
  </p:embeddedFontLst>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ott Zimmerman" initials="SZ"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94B7"/>
    <a:srgbClr val="325886"/>
    <a:srgbClr val="FFFFFF"/>
    <a:srgbClr val="324C86"/>
    <a:srgbClr val="2F477D"/>
    <a:srgbClr val="325486"/>
    <a:srgbClr val="DDDDDD"/>
    <a:srgbClr val="344C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25" autoAdjust="0"/>
    <p:restoredTop sz="91916" autoAdjust="0"/>
  </p:normalViewPr>
  <p:slideViewPr>
    <p:cSldViewPr>
      <p:cViewPr varScale="1">
        <p:scale>
          <a:sx n="102" d="100"/>
          <a:sy n="102" d="100"/>
        </p:scale>
        <p:origin x="1974" y="8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9546"/>
    </p:cViewPr>
  </p:sorterViewPr>
  <p:notesViewPr>
    <p:cSldViewPr>
      <p:cViewPr varScale="1">
        <p:scale>
          <a:sx n="53" d="100"/>
          <a:sy n="53" d="100"/>
        </p:scale>
        <p:origin x="-1788"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3.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118" Type="http://schemas.openxmlformats.org/officeDocument/2006/relationships/font" Target="fonts/font4.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handoutMaster" Target="handoutMasters/handoutMaster1.xml"/><Relationship Id="rId119" Type="http://schemas.openxmlformats.org/officeDocument/2006/relationships/font" Target="fonts/font5.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6.fntdata"/><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font" Target="fonts/font1.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commentAuthors" Target="commentAuthor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06-03-03T09:41:41.269" idx="1">
    <p:pos x="22" y="4"/>
    <p:text>This slide puts the audience at ease. It lets the listeners know that this is not a complicated process.</p:text>
  </p:cm>
</p:cmLst>
</file>

<file path=ppt/comments/comment10.xml><?xml version="1.0" encoding="utf-8"?>
<p:cmLst xmlns:a="http://schemas.openxmlformats.org/drawingml/2006/main" xmlns:r="http://schemas.openxmlformats.org/officeDocument/2006/relationships" xmlns:p="http://schemas.openxmlformats.org/presentationml/2006/main">
  <p:cm authorId="1" dt="2006-03-03T11:31:24.970" idx="6">
    <p:pos x="10" y="10"/>
    <p:text>Let them know that personalities are deeply ingrained, but we can choose to adapt our behavior for whatever is appropriate for a situation or for another person.
Unlike complex test, TPR focuses more on helping you improve as opposed to learning everything about yourself. It's more geared toward building on your strengths and improving interpersonal communications.</p:text>
  </p:cm>
</p:cmLst>
</file>

<file path=ppt/comments/comment11.xml><?xml version="1.0" encoding="utf-8"?>
<p:cmLst xmlns:a="http://schemas.openxmlformats.org/drawingml/2006/main" xmlns:r="http://schemas.openxmlformats.org/officeDocument/2006/relationships" xmlns:p="http://schemas.openxmlformats.org/presentationml/2006/main">
  <p:cm authorId="1" dt="2006-03-03T12:10:44.450" idx="8">
    <p:pos x="10" y="10"/>
    <p:text>Give a "CNN" abbreviated description of each style before clicking to the next style.
"Directors... fast-paced, take-charge, no-nonsense people driven by the need to accomplish as many goals as possible in as short of time as possible. Often viewed as impatient, they..."
"Socializers... always the life of the party, they seek action, attention and approval. ..."</p:text>
  </p:cm>
</p:cmLst>
</file>

<file path=ppt/comments/comment12.xml><?xml version="1.0" encoding="utf-8"?>
<p:cmLst xmlns:a="http://schemas.openxmlformats.org/drawingml/2006/main" xmlns:r="http://schemas.openxmlformats.org/officeDocument/2006/relationships" xmlns:p="http://schemas.openxmlformats.org/presentationml/2006/main">
  <p:cm authorId="1" dt="2006-03-03T12:23:46.215" idx="9">
    <p:pos x="10" y="10"/>
    <p:text>Discuss "Over-extensions of Strengths."
Any strength, if taken to an extreme, may become a weakness.
Directors may control too much.
Socializers can talk too much.
Relaters can agree too much.
Thinkers tend to question too much.</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06-03-27T19:41:51.515" idx="5">
    <p:pos x="10" y="10"/>
    <p:text>Tell a story about how you used to behave, or some struggles you had prior to learning The Platinum Rule. Keep the sunglasses gray until you share a second story about how you learned to adapt your behavior.</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06-03-03T09:42:51.260" idx="2">
    <p:pos x="10" y="10"/>
    <p:text>On this slide, please mention your application: sales, customer service, leadership, team building, etc...</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06-03-03T09:45:48.354" idx="3">
    <p:pos x="10" y="10"/>
    <p:text>List a few specific outcomes people can expect when they increase their adaptability. For example, while selling, one would expect more return phone calls, closing more sales, improving client relationships and an increase in referrals.</p:text>
  </p:cm>
</p:cmLst>
</file>

<file path=ppt/comments/comment5.xml><?xml version="1.0" encoding="utf-8"?>
<p:cmLst xmlns:a="http://schemas.openxmlformats.org/drawingml/2006/main" xmlns:r="http://schemas.openxmlformats.org/officeDocument/2006/relationships" xmlns:p="http://schemas.openxmlformats.org/presentationml/2006/main">
  <p:cm authorId="1" dt="2006-03-03T09:51:36.114" idx="4">
    <p:pos x="16" y="10"/>
    <p:text>You may want to replace the word "business" with a better word for your talk: sales, marketing, team building, etc...
Please make sure that the word you select does not make for an "awkward" sentence.</p:text>
  </p:cm>
</p:cmLst>
</file>

<file path=ppt/comments/comment6.xml><?xml version="1.0" encoding="utf-8"?>
<p:cmLst xmlns:a="http://schemas.openxmlformats.org/drawingml/2006/main" xmlns:r="http://schemas.openxmlformats.org/officeDocument/2006/relationships" xmlns:p="http://schemas.openxmlformats.org/presentationml/2006/main">
  <p:cm authorId="1" dt="2008-11-10T16:26:20.281" idx="10">
    <p:pos x="10" y="10"/>
    <p:text>Approaching every person or situation in your habitual manner can lead to negative results. Increasing one's adaptability is the true key to unlocking the powre of The Platinum Rule.</p:text>
  </p:cm>
</p:cmLst>
</file>

<file path=ppt/comments/comment7.xml><?xml version="1.0" encoding="utf-8"?>
<p:cmLst xmlns:a="http://schemas.openxmlformats.org/drawingml/2006/main" xmlns:r="http://schemas.openxmlformats.org/officeDocument/2006/relationships" xmlns:p="http://schemas.openxmlformats.org/presentationml/2006/main">
  <p:cm authorId="1" dt="2008-11-11T09:32:06.781" idx="11">
    <p:pos x="10" y="10"/>
    <p:text>Mention that we all  believe in The Golden Rule 100% as it applies to ethics, honesty and integrity. But, when it comes to interpersonal communication, and if followed to the letter of the law, The Golde Rule often backfires. Not everyone likes to be treated exactly the same way we do. Therefore, Tony Alessandra coined the phrase, "The Platinum Rule" which is a more modern, sensitive version of the Golden Rule. </p:text>
  </p:cm>
</p:cmLst>
</file>

<file path=ppt/comments/comment8.xml><?xml version="1.0" encoding="utf-8"?>
<p:cmLst xmlns:a="http://schemas.openxmlformats.org/drawingml/2006/main" xmlns:r="http://schemas.openxmlformats.org/officeDocument/2006/relationships" xmlns:p="http://schemas.openxmlformats.org/presentationml/2006/main">
  <p:cm authorId="1" dt="2008-11-11T09:32:43.078" idx="12">
    <p:pos x="10" y="10"/>
    <p:text>Ask the audience if they can guess the Platinum Rule before clicking the advance button.</p:text>
  </p:cm>
</p:cmLst>
</file>

<file path=ppt/comments/comment9.xml><?xml version="1.0" encoding="utf-8"?>
<p:cmLst xmlns:a="http://schemas.openxmlformats.org/drawingml/2006/main" xmlns:r="http://schemas.openxmlformats.org/officeDocument/2006/relationships" xmlns:p="http://schemas.openxmlformats.org/presentationml/2006/main">
  <p:cm authorId="1" dt="2008-11-11T09:32:50.640" idx="13">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6786" name="Rectangle 2">
            <a:extLst>
              <a:ext uri="{FF2B5EF4-FFF2-40B4-BE49-F238E27FC236}">
                <a16:creationId xmlns:a16="http://schemas.microsoft.com/office/drawing/2014/main" id="{C1DE3737-647C-4419-1BAC-3130ABC4EBC1}"/>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ea typeface="ＭＳ Ｐゴシック" pitchFamily="80" charset="-128"/>
              </a:defRPr>
            </a:lvl1pPr>
          </a:lstStyle>
          <a:p>
            <a:pPr>
              <a:defRPr/>
            </a:pPr>
            <a:endParaRPr lang="en-US"/>
          </a:p>
        </p:txBody>
      </p:sp>
      <p:sp>
        <p:nvSpPr>
          <p:cNvPr id="246787" name="Rectangle 3">
            <a:extLst>
              <a:ext uri="{FF2B5EF4-FFF2-40B4-BE49-F238E27FC236}">
                <a16:creationId xmlns:a16="http://schemas.microsoft.com/office/drawing/2014/main" id="{907CF792-0116-3F8C-9EFF-A63DBF1CEB0C}"/>
              </a:ext>
            </a:extLst>
          </p:cNvPr>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ea typeface="ＭＳ Ｐゴシック" pitchFamily="80" charset="-128"/>
              </a:defRPr>
            </a:lvl1pPr>
          </a:lstStyle>
          <a:p>
            <a:pPr>
              <a:defRPr/>
            </a:pPr>
            <a:endParaRPr lang="en-US"/>
          </a:p>
        </p:txBody>
      </p:sp>
      <p:sp>
        <p:nvSpPr>
          <p:cNvPr id="246788" name="Rectangle 4">
            <a:extLst>
              <a:ext uri="{FF2B5EF4-FFF2-40B4-BE49-F238E27FC236}">
                <a16:creationId xmlns:a16="http://schemas.microsoft.com/office/drawing/2014/main" id="{B96A14CB-D0A3-3552-4870-53240E13275F}"/>
              </a:ext>
            </a:extLst>
          </p:cNvPr>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ea typeface="ＭＳ Ｐゴシック" pitchFamily="80" charset="-128"/>
              </a:defRPr>
            </a:lvl1pPr>
          </a:lstStyle>
          <a:p>
            <a:pPr>
              <a:defRPr/>
            </a:pPr>
            <a:endParaRPr lang="en-US"/>
          </a:p>
        </p:txBody>
      </p:sp>
      <p:sp>
        <p:nvSpPr>
          <p:cNvPr id="246789" name="Rectangle 5">
            <a:extLst>
              <a:ext uri="{FF2B5EF4-FFF2-40B4-BE49-F238E27FC236}">
                <a16:creationId xmlns:a16="http://schemas.microsoft.com/office/drawing/2014/main" id="{F2D14A6A-8F42-E5C7-10F9-1124BFE11991}"/>
              </a:ext>
            </a:extLst>
          </p:cNvPr>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39005ACE-A395-49B1-87BE-70714865B5A8}"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20DE4EB-45FD-FDD3-7AFC-0F96D6540897}"/>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ea typeface="ＭＳ Ｐゴシック" pitchFamily="80" charset="-128"/>
              </a:defRPr>
            </a:lvl1pPr>
          </a:lstStyle>
          <a:p>
            <a:pPr>
              <a:defRPr/>
            </a:pPr>
            <a:endParaRPr lang="en-US"/>
          </a:p>
        </p:txBody>
      </p:sp>
      <p:sp>
        <p:nvSpPr>
          <p:cNvPr id="9219" name="Rectangle 3">
            <a:extLst>
              <a:ext uri="{FF2B5EF4-FFF2-40B4-BE49-F238E27FC236}">
                <a16:creationId xmlns:a16="http://schemas.microsoft.com/office/drawing/2014/main" id="{FA41ED3B-7A7E-2370-C67C-F1D29649717E}"/>
              </a:ext>
            </a:extLst>
          </p:cNvPr>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ea typeface="ＭＳ Ｐゴシック" pitchFamily="80" charset="-128"/>
              </a:defRPr>
            </a:lvl1pPr>
          </a:lstStyle>
          <a:p>
            <a:pPr>
              <a:defRPr/>
            </a:pPr>
            <a:endParaRPr lang="en-US"/>
          </a:p>
        </p:txBody>
      </p:sp>
      <p:sp>
        <p:nvSpPr>
          <p:cNvPr id="14340" name="Rectangle 4">
            <a:extLst>
              <a:ext uri="{FF2B5EF4-FFF2-40B4-BE49-F238E27FC236}">
                <a16:creationId xmlns:a16="http://schemas.microsoft.com/office/drawing/2014/main" id="{7DAB86DF-164D-F1AD-0599-9FA08EA686EF}"/>
              </a:ext>
            </a:extLst>
          </p:cNvPr>
          <p:cNvSpPr>
            <a:spLocks noRo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a:extLst>
              <a:ext uri="{FF2B5EF4-FFF2-40B4-BE49-F238E27FC236}">
                <a16:creationId xmlns:a16="http://schemas.microsoft.com/office/drawing/2014/main" id="{FF78A527-8A16-8D4C-B644-32628822A786}"/>
              </a:ext>
            </a:extLst>
          </p:cNvPr>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a:extLst>
              <a:ext uri="{FF2B5EF4-FFF2-40B4-BE49-F238E27FC236}">
                <a16:creationId xmlns:a16="http://schemas.microsoft.com/office/drawing/2014/main" id="{2A31C9C9-9464-1E5C-6023-8BF3562343EE}"/>
              </a:ext>
            </a:extLst>
          </p:cNvPr>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ea typeface="ＭＳ Ｐゴシック" pitchFamily="80" charset="-128"/>
              </a:defRPr>
            </a:lvl1pPr>
          </a:lstStyle>
          <a:p>
            <a:pPr>
              <a:defRPr/>
            </a:pPr>
            <a:endParaRPr lang="en-US"/>
          </a:p>
        </p:txBody>
      </p:sp>
      <p:sp>
        <p:nvSpPr>
          <p:cNvPr id="9223" name="Rectangle 7">
            <a:extLst>
              <a:ext uri="{FF2B5EF4-FFF2-40B4-BE49-F238E27FC236}">
                <a16:creationId xmlns:a16="http://schemas.microsoft.com/office/drawing/2014/main" id="{F04AB34C-8A54-0148-332D-F14ED69F5021}"/>
              </a:ext>
            </a:extLst>
          </p:cNvPr>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48C51734-D0E0-4C36-8DDA-DD058EE690F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AD1A35F5-74FC-8FE9-4F8F-9916DE3F03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61B4A87-C5CE-4AA2-9774-C42EFADCEE96}" type="slidenum">
              <a:rPr lang="en-US" altLang="en-US" sz="1300"/>
              <a:pPr/>
              <a:t>1</a:t>
            </a:fld>
            <a:endParaRPr lang="en-US" altLang="en-US" sz="1300"/>
          </a:p>
        </p:txBody>
      </p:sp>
      <p:sp>
        <p:nvSpPr>
          <p:cNvPr id="17411" name="Rectangle 2">
            <a:extLst>
              <a:ext uri="{FF2B5EF4-FFF2-40B4-BE49-F238E27FC236}">
                <a16:creationId xmlns:a16="http://schemas.microsoft.com/office/drawing/2014/main" id="{5F1BA449-BF74-AD85-3EB1-E7B6F4F12DB1}"/>
              </a:ext>
            </a:extLst>
          </p:cNvPr>
          <p:cNvSpPr>
            <a:spLocks noRot="1" noChangeArrowheads="1" noTextEdit="1"/>
          </p:cNvSpPr>
          <p:nvPr>
            <p:ph type="sldImg"/>
          </p:nvPr>
        </p:nvSpPr>
        <p:spPr>
          <a:ln/>
        </p:spPr>
      </p:sp>
      <p:sp>
        <p:nvSpPr>
          <p:cNvPr id="17412" name="Rectangle 3">
            <a:extLst>
              <a:ext uri="{FF2B5EF4-FFF2-40B4-BE49-F238E27FC236}">
                <a16:creationId xmlns:a16="http://schemas.microsoft.com/office/drawing/2014/main" id="{D4EBB0E4-7092-B68B-2AC2-23CBC354BD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CF02CE4C-CFE5-BB9E-AB97-168BF16FF5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8D60F60-EE6A-4EA7-ABF5-F4354EC7DE38}" type="slidenum">
              <a:rPr lang="en-US" altLang="en-US" sz="1300"/>
              <a:pPr/>
              <a:t>22</a:t>
            </a:fld>
            <a:endParaRPr lang="en-US" altLang="en-US" sz="1300"/>
          </a:p>
        </p:txBody>
      </p:sp>
      <p:sp>
        <p:nvSpPr>
          <p:cNvPr id="48131" name="Rectangle 2">
            <a:extLst>
              <a:ext uri="{FF2B5EF4-FFF2-40B4-BE49-F238E27FC236}">
                <a16:creationId xmlns:a16="http://schemas.microsoft.com/office/drawing/2014/main" id="{87B52EF8-CD93-0656-AF52-AB64E5BB6447}"/>
              </a:ext>
            </a:extLst>
          </p:cNvPr>
          <p:cNvSpPr>
            <a:spLocks noRot="1" noChangeArrowheads="1" noTextEdit="1"/>
          </p:cNvSpPr>
          <p:nvPr>
            <p:ph type="sldImg"/>
          </p:nvPr>
        </p:nvSpPr>
        <p:spPr>
          <a:xfrm>
            <a:off x="1258888" y="720725"/>
            <a:ext cx="4800600" cy="3600450"/>
          </a:xfrm>
          <a:ln/>
        </p:spPr>
      </p:sp>
      <p:sp>
        <p:nvSpPr>
          <p:cNvPr id="48132" name="Rectangle 3">
            <a:extLst>
              <a:ext uri="{FF2B5EF4-FFF2-40B4-BE49-F238E27FC236}">
                <a16:creationId xmlns:a16="http://schemas.microsoft.com/office/drawing/2014/main" id="{03048CF8-C6A9-FF72-E70D-33A75EF54F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A84A7B7B-D2A3-3EB4-1E62-0290BC37D3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3B31841-BEAF-4903-AD0C-E0B687C1193A}" type="slidenum">
              <a:rPr lang="en-US" altLang="en-US" sz="1300"/>
              <a:pPr/>
              <a:t>23</a:t>
            </a:fld>
            <a:endParaRPr lang="en-US" altLang="en-US" sz="1300"/>
          </a:p>
        </p:txBody>
      </p:sp>
      <p:sp>
        <p:nvSpPr>
          <p:cNvPr id="50179" name="Rectangle 2">
            <a:extLst>
              <a:ext uri="{FF2B5EF4-FFF2-40B4-BE49-F238E27FC236}">
                <a16:creationId xmlns:a16="http://schemas.microsoft.com/office/drawing/2014/main" id="{0A047445-4D9B-4754-C62D-14673957B72F}"/>
              </a:ext>
            </a:extLst>
          </p:cNvPr>
          <p:cNvSpPr>
            <a:spLocks noRot="1" noChangeArrowheads="1" noTextEdit="1"/>
          </p:cNvSpPr>
          <p:nvPr>
            <p:ph type="sldImg"/>
          </p:nvPr>
        </p:nvSpPr>
        <p:spPr>
          <a:xfrm>
            <a:off x="1258888" y="720725"/>
            <a:ext cx="4800600" cy="3600450"/>
          </a:xfrm>
          <a:ln/>
        </p:spPr>
      </p:sp>
      <p:sp>
        <p:nvSpPr>
          <p:cNvPr id="50180" name="Rectangle 3">
            <a:extLst>
              <a:ext uri="{FF2B5EF4-FFF2-40B4-BE49-F238E27FC236}">
                <a16:creationId xmlns:a16="http://schemas.microsoft.com/office/drawing/2014/main" id="{328206DC-A849-2C6C-778F-C6A04D519A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7C6409D7-361E-CDB9-DAE2-1C82BD16F5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631A91A-0054-41D1-ABF9-607B95854E1B}" type="slidenum">
              <a:rPr lang="en-US" altLang="en-US" sz="1300"/>
              <a:pPr/>
              <a:t>24</a:t>
            </a:fld>
            <a:endParaRPr lang="en-US" altLang="en-US" sz="1300"/>
          </a:p>
        </p:txBody>
      </p:sp>
      <p:sp>
        <p:nvSpPr>
          <p:cNvPr id="52227" name="Rectangle 2">
            <a:extLst>
              <a:ext uri="{FF2B5EF4-FFF2-40B4-BE49-F238E27FC236}">
                <a16:creationId xmlns:a16="http://schemas.microsoft.com/office/drawing/2014/main" id="{4D4DD18E-4878-7F9D-752C-FA25AAE1B4AC}"/>
              </a:ext>
            </a:extLst>
          </p:cNvPr>
          <p:cNvSpPr>
            <a:spLocks noRot="1" noChangeArrowheads="1" noTextEdit="1"/>
          </p:cNvSpPr>
          <p:nvPr>
            <p:ph type="sldImg"/>
          </p:nvPr>
        </p:nvSpPr>
        <p:spPr>
          <a:xfrm>
            <a:off x="1258888" y="720725"/>
            <a:ext cx="4800600" cy="3600450"/>
          </a:xfrm>
          <a:ln/>
        </p:spPr>
      </p:sp>
      <p:sp>
        <p:nvSpPr>
          <p:cNvPr id="52228" name="Rectangle 3">
            <a:extLst>
              <a:ext uri="{FF2B5EF4-FFF2-40B4-BE49-F238E27FC236}">
                <a16:creationId xmlns:a16="http://schemas.microsoft.com/office/drawing/2014/main" id="{746CA238-7CF2-27A6-9E5A-7C77FC9B37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6A9699EE-E84D-FEE3-1E93-27FC58BF98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4EB0AC0-45A8-41CF-AE70-16035055C9A7}" type="slidenum">
              <a:rPr lang="en-US" altLang="en-US" sz="1300"/>
              <a:pPr/>
              <a:t>25</a:t>
            </a:fld>
            <a:endParaRPr lang="en-US" altLang="en-US" sz="1300"/>
          </a:p>
        </p:txBody>
      </p:sp>
      <p:sp>
        <p:nvSpPr>
          <p:cNvPr id="54275" name="Rectangle 2">
            <a:extLst>
              <a:ext uri="{FF2B5EF4-FFF2-40B4-BE49-F238E27FC236}">
                <a16:creationId xmlns:a16="http://schemas.microsoft.com/office/drawing/2014/main" id="{08ABC0ED-18D2-8F99-0459-721601B98B37}"/>
              </a:ext>
            </a:extLst>
          </p:cNvPr>
          <p:cNvSpPr>
            <a:spLocks noRot="1" noChangeArrowheads="1" noTextEdit="1"/>
          </p:cNvSpPr>
          <p:nvPr>
            <p:ph type="sldImg"/>
          </p:nvPr>
        </p:nvSpPr>
        <p:spPr>
          <a:xfrm>
            <a:off x="1258888" y="720725"/>
            <a:ext cx="4800600" cy="3600450"/>
          </a:xfrm>
          <a:ln/>
        </p:spPr>
      </p:sp>
      <p:sp>
        <p:nvSpPr>
          <p:cNvPr id="54276" name="Rectangle 3">
            <a:extLst>
              <a:ext uri="{FF2B5EF4-FFF2-40B4-BE49-F238E27FC236}">
                <a16:creationId xmlns:a16="http://schemas.microsoft.com/office/drawing/2014/main" id="{510F32E5-C07A-334E-7AAF-A8B93FC3C9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A78DDAE4-F7A8-B152-2E0C-31ACEF4E7C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20623F8-F646-431D-BFA9-D48929083ADD}" type="slidenum">
              <a:rPr lang="en-US" altLang="en-US" sz="1300"/>
              <a:pPr/>
              <a:t>26</a:t>
            </a:fld>
            <a:endParaRPr lang="en-US" altLang="en-US" sz="1300"/>
          </a:p>
        </p:txBody>
      </p:sp>
      <p:sp>
        <p:nvSpPr>
          <p:cNvPr id="56323" name="Rectangle 2">
            <a:extLst>
              <a:ext uri="{FF2B5EF4-FFF2-40B4-BE49-F238E27FC236}">
                <a16:creationId xmlns:a16="http://schemas.microsoft.com/office/drawing/2014/main" id="{9FEEEA0D-7542-C352-F16F-1335EFB2427D}"/>
              </a:ext>
            </a:extLst>
          </p:cNvPr>
          <p:cNvSpPr>
            <a:spLocks noRot="1" noChangeArrowheads="1" noTextEdit="1"/>
          </p:cNvSpPr>
          <p:nvPr>
            <p:ph type="sldImg"/>
          </p:nvPr>
        </p:nvSpPr>
        <p:spPr>
          <a:xfrm>
            <a:off x="1258888" y="720725"/>
            <a:ext cx="4800600" cy="3600450"/>
          </a:xfrm>
          <a:ln/>
        </p:spPr>
      </p:sp>
      <p:sp>
        <p:nvSpPr>
          <p:cNvPr id="56324" name="Rectangle 3">
            <a:extLst>
              <a:ext uri="{FF2B5EF4-FFF2-40B4-BE49-F238E27FC236}">
                <a16:creationId xmlns:a16="http://schemas.microsoft.com/office/drawing/2014/main" id="{56436155-9271-14B5-F6B7-2123B2D9C6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4346FBEB-0989-8C6C-C36E-48CC360635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5F8B303-8BB7-46AB-921A-F84310D43444}" type="slidenum">
              <a:rPr lang="en-US" altLang="en-US" sz="1300"/>
              <a:pPr/>
              <a:t>27</a:t>
            </a:fld>
            <a:endParaRPr lang="en-US" altLang="en-US" sz="1300"/>
          </a:p>
        </p:txBody>
      </p:sp>
      <p:sp>
        <p:nvSpPr>
          <p:cNvPr id="58371" name="Rectangle 2">
            <a:extLst>
              <a:ext uri="{FF2B5EF4-FFF2-40B4-BE49-F238E27FC236}">
                <a16:creationId xmlns:a16="http://schemas.microsoft.com/office/drawing/2014/main" id="{CDF9BF86-6F09-1EE3-4B62-3F366C0C0EAE}"/>
              </a:ext>
            </a:extLst>
          </p:cNvPr>
          <p:cNvSpPr>
            <a:spLocks noRot="1" noChangeArrowheads="1" noTextEdit="1"/>
          </p:cNvSpPr>
          <p:nvPr>
            <p:ph type="sldImg"/>
          </p:nvPr>
        </p:nvSpPr>
        <p:spPr>
          <a:xfrm>
            <a:off x="1258888" y="720725"/>
            <a:ext cx="4800600" cy="3600450"/>
          </a:xfrm>
          <a:ln/>
        </p:spPr>
      </p:sp>
      <p:sp>
        <p:nvSpPr>
          <p:cNvPr id="58372" name="Rectangle 3">
            <a:extLst>
              <a:ext uri="{FF2B5EF4-FFF2-40B4-BE49-F238E27FC236}">
                <a16:creationId xmlns:a16="http://schemas.microsoft.com/office/drawing/2014/main" id="{8E323FAA-72F4-87C0-B3B5-CB252B07B0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03EF2678-DB20-7182-155E-61B43CD313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3774D86-45A2-480B-AF9E-4690EC6F201B}" type="slidenum">
              <a:rPr lang="en-US" altLang="en-US" sz="1300"/>
              <a:pPr/>
              <a:t>28</a:t>
            </a:fld>
            <a:endParaRPr lang="en-US" altLang="en-US" sz="1300"/>
          </a:p>
        </p:txBody>
      </p:sp>
      <p:sp>
        <p:nvSpPr>
          <p:cNvPr id="60419" name="Rectangle 2">
            <a:extLst>
              <a:ext uri="{FF2B5EF4-FFF2-40B4-BE49-F238E27FC236}">
                <a16:creationId xmlns:a16="http://schemas.microsoft.com/office/drawing/2014/main" id="{F0D573A0-4DCE-6C14-9620-59B0C6EB15B2}"/>
              </a:ext>
            </a:extLst>
          </p:cNvPr>
          <p:cNvSpPr>
            <a:spLocks noRot="1" noChangeArrowheads="1" noTextEdit="1"/>
          </p:cNvSpPr>
          <p:nvPr>
            <p:ph type="sldImg"/>
          </p:nvPr>
        </p:nvSpPr>
        <p:spPr>
          <a:xfrm>
            <a:off x="1258888" y="720725"/>
            <a:ext cx="4800600" cy="3600450"/>
          </a:xfrm>
          <a:ln/>
        </p:spPr>
      </p:sp>
      <p:sp>
        <p:nvSpPr>
          <p:cNvPr id="60420" name="Rectangle 3">
            <a:extLst>
              <a:ext uri="{FF2B5EF4-FFF2-40B4-BE49-F238E27FC236}">
                <a16:creationId xmlns:a16="http://schemas.microsoft.com/office/drawing/2014/main" id="{C547AA6D-EA4A-E24C-1510-C349D39891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60270F40-60CA-BA02-C8F5-0618EF463B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E5918C8-B4BE-4926-AAA4-6813A24881D9}" type="slidenum">
              <a:rPr lang="en-US" altLang="en-US" sz="1300"/>
              <a:pPr/>
              <a:t>29</a:t>
            </a:fld>
            <a:endParaRPr lang="en-US" altLang="en-US" sz="1300"/>
          </a:p>
        </p:txBody>
      </p:sp>
      <p:sp>
        <p:nvSpPr>
          <p:cNvPr id="62467" name="Rectangle 2">
            <a:extLst>
              <a:ext uri="{FF2B5EF4-FFF2-40B4-BE49-F238E27FC236}">
                <a16:creationId xmlns:a16="http://schemas.microsoft.com/office/drawing/2014/main" id="{21CD1EAA-FD4C-7C3C-98B7-575F59442DED}"/>
              </a:ext>
            </a:extLst>
          </p:cNvPr>
          <p:cNvSpPr>
            <a:spLocks noRot="1" noChangeArrowheads="1" noTextEdit="1"/>
          </p:cNvSpPr>
          <p:nvPr>
            <p:ph type="sldImg"/>
          </p:nvPr>
        </p:nvSpPr>
        <p:spPr>
          <a:xfrm>
            <a:off x="1258888" y="720725"/>
            <a:ext cx="4800600" cy="3600450"/>
          </a:xfrm>
          <a:ln/>
        </p:spPr>
      </p:sp>
      <p:sp>
        <p:nvSpPr>
          <p:cNvPr id="62468" name="Rectangle 3">
            <a:extLst>
              <a:ext uri="{FF2B5EF4-FFF2-40B4-BE49-F238E27FC236}">
                <a16:creationId xmlns:a16="http://schemas.microsoft.com/office/drawing/2014/main" id="{5AF1327B-347D-F25B-C257-69B2562DBA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C6BA0CC0-D83B-CC59-7844-D1B9F88704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8A50B08-A5CE-4690-8163-237D23AA2F5C}" type="slidenum">
              <a:rPr lang="en-US" altLang="en-US" sz="1300"/>
              <a:pPr/>
              <a:t>30</a:t>
            </a:fld>
            <a:endParaRPr lang="en-US" altLang="en-US" sz="1300"/>
          </a:p>
        </p:txBody>
      </p:sp>
      <p:sp>
        <p:nvSpPr>
          <p:cNvPr id="64515" name="Rectangle 2">
            <a:extLst>
              <a:ext uri="{FF2B5EF4-FFF2-40B4-BE49-F238E27FC236}">
                <a16:creationId xmlns:a16="http://schemas.microsoft.com/office/drawing/2014/main" id="{3C090AEF-D446-0390-D2A4-91FFFA1414B1}"/>
              </a:ext>
            </a:extLst>
          </p:cNvPr>
          <p:cNvSpPr>
            <a:spLocks noRot="1" noChangeArrowheads="1" noTextEdit="1"/>
          </p:cNvSpPr>
          <p:nvPr>
            <p:ph type="sldImg"/>
          </p:nvPr>
        </p:nvSpPr>
        <p:spPr>
          <a:xfrm>
            <a:off x="1258888" y="720725"/>
            <a:ext cx="4800600" cy="3600450"/>
          </a:xfrm>
          <a:ln/>
        </p:spPr>
      </p:sp>
      <p:sp>
        <p:nvSpPr>
          <p:cNvPr id="64516" name="Rectangle 3">
            <a:extLst>
              <a:ext uri="{FF2B5EF4-FFF2-40B4-BE49-F238E27FC236}">
                <a16:creationId xmlns:a16="http://schemas.microsoft.com/office/drawing/2014/main" id="{8AFB4021-1570-CE44-6EC1-117D4400D0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17642FBF-F394-851F-75C6-99022859D4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0E3DBBF-7293-4543-BD29-B537EBFF6C27}" type="slidenum">
              <a:rPr lang="en-US" altLang="en-US" sz="1300"/>
              <a:pPr/>
              <a:t>31</a:t>
            </a:fld>
            <a:endParaRPr lang="en-US" altLang="en-US" sz="1300"/>
          </a:p>
        </p:txBody>
      </p:sp>
      <p:sp>
        <p:nvSpPr>
          <p:cNvPr id="66563" name="Rectangle 2">
            <a:extLst>
              <a:ext uri="{FF2B5EF4-FFF2-40B4-BE49-F238E27FC236}">
                <a16:creationId xmlns:a16="http://schemas.microsoft.com/office/drawing/2014/main" id="{02CCF75F-9F6E-25D0-D198-35AA56FC09E9}"/>
              </a:ext>
            </a:extLst>
          </p:cNvPr>
          <p:cNvSpPr>
            <a:spLocks noRot="1" noChangeArrowheads="1" noTextEdit="1"/>
          </p:cNvSpPr>
          <p:nvPr>
            <p:ph type="sldImg"/>
          </p:nvPr>
        </p:nvSpPr>
        <p:spPr>
          <a:xfrm>
            <a:off x="1258888" y="720725"/>
            <a:ext cx="4800600" cy="3600450"/>
          </a:xfrm>
          <a:ln/>
        </p:spPr>
      </p:sp>
      <p:sp>
        <p:nvSpPr>
          <p:cNvPr id="66564" name="Rectangle 3">
            <a:extLst>
              <a:ext uri="{FF2B5EF4-FFF2-40B4-BE49-F238E27FC236}">
                <a16:creationId xmlns:a16="http://schemas.microsoft.com/office/drawing/2014/main" id="{7700E2BB-C75A-832D-6D1B-579878299A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CBB82847-EF50-BFD0-6276-CAFD5BBEC6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C427721-D318-404F-89FA-6766C68B0DB6}" type="slidenum">
              <a:rPr lang="en-US" altLang="en-US" sz="1300"/>
              <a:pPr/>
              <a:t>6</a:t>
            </a:fld>
            <a:endParaRPr lang="en-US" altLang="en-US" sz="1300"/>
          </a:p>
        </p:txBody>
      </p:sp>
      <p:sp>
        <p:nvSpPr>
          <p:cNvPr id="23555" name="Rectangle 2">
            <a:extLst>
              <a:ext uri="{FF2B5EF4-FFF2-40B4-BE49-F238E27FC236}">
                <a16:creationId xmlns:a16="http://schemas.microsoft.com/office/drawing/2014/main" id="{A2D3737C-2A23-362B-E2F9-8ECEB167E9EE}"/>
              </a:ext>
            </a:extLst>
          </p:cNvPr>
          <p:cNvSpPr>
            <a:spLocks noRot="1" noChangeArrowheads="1" noTextEdit="1"/>
          </p:cNvSpPr>
          <p:nvPr>
            <p:ph type="sldImg"/>
          </p:nvPr>
        </p:nvSpPr>
        <p:spPr>
          <a:ln/>
        </p:spPr>
      </p:sp>
      <p:sp>
        <p:nvSpPr>
          <p:cNvPr id="23556" name="Rectangle 3">
            <a:extLst>
              <a:ext uri="{FF2B5EF4-FFF2-40B4-BE49-F238E27FC236}">
                <a16:creationId xmlns:a16="http://schemas.microsoft.com/office/drawing/2014/main" id="{7BB34A36-11AC-7288-27FD-1FA2C78E93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655E624E-97A0-27B5-A609-5CE145E0CF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1C04D3C-B043-4C34-AEF9-1C3E604796AF}" type="slidenum">
              <a:rPr lang="en-US" altLang="en-US" sz="1300"/>
              <a:pPr/>
              <a:t>32</a:t>
            </a:fld>
            <a:endParaRPr lang="en-US" altLang="en-US" sz="1300"/>
          </a:p>
        </p:txBody>
      </p:sp>
      <p:sp>
        <p:nvSpPr>
          <p:cNvPr id="68611" name="Rectangle 2">
            <a:extLst>
              <a:ext uri="{FF2B5EF4-FFF2-40B4-BE49-F238E27FC236}">
                <a16:creationId xmlns:a16="http://schemas.microsoft.com/office/drawing/2014/main" id="{DB54DEE5-ACA8-35C8-1833-72517719F10E}"/>
              </a:ext>
            </a:extLst>
          </p:cNvPr>
          <p:cNvSpPr>
            <a:spLocks noRot="1" noChangeArrowheads="1" noTextEdit="1"/>
          </p:cNvSpPr>
          <p:nvPr>
            <p:ph type="sldImg"/>
          </p:nvPr>
        </p:nvSpPr>
        <p:spPr>
          <a:xfrm>
            <a:off x="1258888" y="720725"/>
            <a:ext cx="4800600" cy="3600450"/>
          </a:xfrm>
          <a:ln/>
        </p:spPr>
      </p:sp>
      <p:sp>
        <p:nvSpPr>
          <p:cNvPr id="68612" name="Rectangle 3">
            <a:extLst>
              <a:ext uri="{FF2B5EF4-FFF2-40B4-BE49-F238E27FC236}">
                <a16:creationId xmlns:a16="http://schemas.microsoft.com/office/drawing/2014/main" id="{E3CFF11B-5F22-962D-8DD2-B691DE4388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C5466E5A-B71C-2F3D-FFD3-CC202ED7AC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C66D83A-CC72-4634-90FA-08C08994B9A0}" type="slidenum">
              <a:rPr lang="en-US" altLang="en-US" sz="1300"/>
              <a:pPr/>
              <a:t>33</a:t>
            </a:fld>
            <a:endParaRPr lang="en-US" altLang="en-US" sz="1300"/>
          </a:p>
        </p:txBody>
      </p:sp>
      <p:sp>
        <p:nvSpPr>
          <p:cNvPr id="70659" name="Rectangle 2">
            <a:extLst>
              <a:ext uri="{FF2B5EF4-FFF2-40B4-BE49-F238E27FC236}">
                <a16:creationId xmlns:a16="http://schemas.microsoft.com/office/drawing/2014/main" id="{FDFAF912-23CC-4A55-D7EF-EBDA140BE6EA}"/>
              </a:ext>
            </a:extLst>
          </p:cNvPr>
          <p:cNvSpPr>
            <a:spLocks noRot="1" noChangeArrowheads="1" noTextEdit="1"/>
          </p:cNvSpPr>
          <p:nvPr>
            <p:ph type="sldImg"/>
          </p:nvPr>
        </p:nvSpPr>
        <p:spPr>
          <a:xfrm>
            <a:off x="1258888" y="720725"/>
            <a:ext cx="4800600" cy="3600450"/>
          </a:xfrm>
          <a:ln/>
        </p:spPr>
      </p:sp>
      <p:sp>
        <p:nvSpPr>
          <p:cNvPr id="70660" name="Rectangle 3">
            <a:extLst>
              <a:ext uri="{FF2B5EF4-FFF2-40B4-BE49-F238E27FC236}">
                <a16:creationId xmlns:a16="http://schemas.microsoft.com/office/drawing/2014/main" id="{6BFCBA9B-97BE-A43E-E3BC-BDAB0566E5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5FF32EEC-EE8C-0715-F838-B6050FC610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14A83A6-7F14-4771-9D05-476F8A6FAE34}" type="slidenum">
              <a:rPr lang="en-US" altLang="en-US" sz="1300"/>
              <a:pPr/>
              <a:t>34</a:t>
            </a:fld>
            <a:endParaRPr lang="en-US" altLang="en-US" sz="1300"/>
          </a:p>
        </p:txBody>
      </p:sp>
      <p:sp>
        <p:nvSpPr>
          <p:cNvPr id="72707" name="Rectangle 2">
            <a:extLst>
              <a:ext uri="{FF2B5EF4-FFF2-40B4-BE49-F238E27FC236}">
                <a16:creationId xmlns:a16="http://schemas.microsoft.com/office/drawing/2014/main" id="{BE40DE1F-0BD8-85D4-8106-EE001CD85538}"/>
              </a:ext>
            </a:extLst>
          </p:cNvPr>
          <p:cNvSpPr>
            <a:spLocks noRot="1" noChangeArrowheads="1" noTextEdit="1"/>
          </p:cNvSpPr>
          <p:nvPr>
            <p:ph type="sldImg"/>
          </p:nvPr>
        </p:nvSpPr>
        <p:spPr>
          <a:xfrm>
            <a:off x="1258888" y="720725"/>
            <a:ext cx="4800600" cy="3600450"/>
          </a:xfrm>
          <a:ln/>
        </p:spPr>
      </p:sp>
      <p:sp>
        <p:nvSpPr>
          <p:cNvPr id="72708" name="Rectangle 3">
            <a:extLst>
              <a:ext uri="{FF2B5EF4-FFF2-40B4-BE49-F238E27FC236}">
                <a16:creationId xmlns:a16="http://schemas.microsoft.com/office/drawing/2014/main" id="{431CD1D7-1E09-9FC1-D9FD-DED9A8EB66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58B75E8C-70BD-BA29-E76B-0F606F4628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80A9011-3181-46D9-8B93-50BFFE092BD6}" type="slidenum">
              <a:rPr lang="en-US" altLang="en-US" sz="1300"/>
              <a:pPr/>
              <a:t>35</a:t>
            </a:fld>
            <a:endParaRPr lang="en-US" altLang="en-US" sz="1300"/>
          </a:p>
        </p:txBody>
      </p:sp>
      <p:sp>
        <p:nvSpPr>
          <p:cNvPr id="74755" name="Rectangle 2">
            <a:extLst>
              <a:ext uri="{FF2B5EF4-FFF2-40B4-BE49-F238E27FC236}">
                <a16:creationId xmlns:a16="http://schemas.microsoft.com/office/drawing/2014/main" id="{C5475A96-4E1A-DA24-E63F-4ABE237AD20C}"/>
              </a:ext>
            </a:extLst>
          </p:cNvPr>
          <p:cNvSpPr>
            <a:spLocks noRot="1" noChangeArrowheads="1" noTextEdit="1"/>
          </p:cNvSpPr>
          <p:nvPr>
            <p:ph type="sldImg"/>
          </p:nvPr>
        </p:nvSpPr>
        <p:spPr>
          <a:xfrm>
            <a:off x="1258888" y="720725"/>
            <a:ext cx="4800600" cy="3600450"/>
          </a:xfrm>
          <a:ln/>
        </p:spPr>
      </p:sp>
      <p:sp>
        <p:nvSpPr>
          <p:cNvPr id="74756" name="Rectangle 3">
            <a:extLst>
              <a:ext uri="{FF2B5EF4-FFF2-40B4-BE49-F238E27FC236}">
                <a16:creationId xmlns:a16="http://schemas.microsoft.com/office/drawing/2014/main" id="{F0D2111C-0DF7-549E-B8D6-286734E971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2EBB0C68-F7C5-C435-916B-F53BB3EDCF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22B202B-1D38-485D-9369-FC1FCDF92977}" type="slidenum">
              <a:rPr lang="en-US" altLang="en-US" sz="1300"/>
              <a:pPr/>
              <a:t>36</a:t>
            </a:fld>
            <a:endParaRPr lang="en-US" altLang="en-US" sz="1300"/>
          </a:p>
        </p:txBody>
      </p:sp>
      <p:sp>
        <p:nvSpPr>
          <p:cNvPr id="76803" name="Rectangle 2">
            <a:extLst>
              <a:ext uri="{FF2B5EF4-FFF2-40B4-BE49-F238E27FC236}">
                <a16:creationId xmlns:a16="http://schemas.microsoft.com/office/drawing/2014/main" id="{FA5A8214-3088-8C46-03D2-D18679687C79}"/>
              </a:ext>
            </a:extLst>
          </p:cNvPr>
          <p:cNvSpPr>
            <a:spLocks noRot="1" noChangeArrowheads="1" noTextEdit="1"/>
          </p:cNvSpPr>
          <p:nvPr>
            <p:ph type="sldImg"/>
          </p:nvPr>
        </p:nvSpPr>
        <p:spPr>
          <a:xfrm>
            <a:off x="1258888" y="720725"/>
            <a:ext cx="4800600" cy="3600450"/>
          </a:xfrm>
          <a:ln/>
        </p:spPr>
      </p:sp>
      <p:sp>
        <p:nvSpPr>
          <p:cNvPr id="76804" name="Rectangle 3">
            <a:extLst>
              <a:ext uri="{FF2B5EF4-FFF2-40B4-BE49-F238E27FC236}">
                <a16:creationId xmlns:a16="http://schemas.microsoft.com/office/drawing/2014/main" id="{3A9B933D-7F6F-7673-906C-4DBF7BD508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51AD27E6-869C-B353-1A06-1CCA96BB40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FB63371-4374-4F30-8EC4-19C374CCEBC7}" type="slidenum">
              <a:rPr lang="en-US" altLang="en-US" sz="1300"/>
              <a:pPr/>
              <a:t>37</a:t>
            </a:fld>
            <a:endParaRPr lang="en-US" altLang="en-US" sz="1300"/>
          </a:p>
        </p:txBody>
      </p:sp>
      <p:sp>
        <p:nvSpPr>
          <p:cNvPr id="78851" name="Rectangle 2">
            <a:extLst>
              <a:ext uri="{FF2B5EF4-FFF2-40B4-BE49-F238E27FC236}">
                <a16:creationId xmlns:a16="http://schemas.microsoft.com/office/drawing/2014/main" id="{930DA1CB-548D-61F1-5B3A-BC72BC488427}"/>
              </a:ext>
            </a:extLst>
          </p:cNvPr>
          <p:cNvSpPr>
            <a:spLocks noRot="1" noChangeArrowheads="1" noTextEdit="1"/>
          </p:cNvSpPr>
          <p:nvPr>
            <p:ph type="sldImg"/>
          </p:nvPr>
        </p:nvSpPr>
        <p:spPr>
          <a:xfrm>
            <a:off x="1258888" y="720725"/>
            <a:ext cx="4800600" cy="3600450"/>
          </a:xfrm>
          <a:ln/>
        </p:spPr>
      </p:sp>
      <p:sp>
        <p:nvSpPr>
          <p:cNvPr id="78852" name="Rectangle 3">
            <a:extLst>
              <a:ext uri="{FF2B5EF4-FFF2-40B4-BE49-F238E27FC236}">
                <a16:creationId xmlns:a16="http://schemas.microsoft.com/office/drawing/2014/main" id="{1B4A4F49-77A6-F47C-3D5E-8C1C2D26D6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EC192A6B-9503-D024-DCA8-2D03FC9E5F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E611B96-961E-4C7F-8762-83AFA362CADC}" type="slidenum">
              <a:rPr lang="en-US" altLang="en-US" sz="1300"/>
              <a:pPr/>
              <a:t>38</a:t>
            </a:fld>
            <a:endParaRPr lang="en-US" altLang="en-US" sz="1300"/>
          </a:p>
        </p:txBody>
      </p:sp>
      <p:sp>
        <p:nvSpPr>
          <p:cNvPr id="80899" name="Rectangle 2">
            <a:extLst>
              <a:ext uri="{FF2B5EF4-FFF2-40B4-BE49-F238E27FC236}">
                <a16:creationId xmlns:a16="http://schemas.microsoft.com/office/drawing/2014/main" id="{97D59E00-CEC4-0B36-DC04-EE751618757D}"/>
              </a:ext>
            </a:extLst>
          </p:cNvPr>
          <p:cNvSpPr>
            <a:spLocks noRot="1" noChangeArrowheads="1" noTextEdit="1"/>
          </p:cNvSpPr>
          <p:nvPr>
            <p:ph type="sldImg"/>
          </p:nvPr>
        </p:nvSpPr>
        <p:spPr>
          <a:xfrm>
            <a:off x="1258888" y="720725"/>
            <a:ext cx="4800600" cy="3600450"/>
          </a:xfrm>
          <a:ln/>
        </p:spPr>
      </p:sp>
      <p:sp>
        <p:nvSpPr>
          <p:cNvPr id="80900" name="Rectangle 3">
            <a:extLst>
              <a:ext uri="{FF2B5EF4-FFF2-40B4-BE49-F238E27FC236}">
                <a16:creationId xmlns:a16="http://schemas.microsoft.com/office/drawing/2014/main" id="{BE71823A-C794-69A8-A0E8-7E6D81D837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C6968D51-E0C9-EFB1-B749-A5468A5F80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3A86BC2-8D7C-48B9-8576-EC00ECB0D4B4}" type="slidenum">
              <a:rPr lang="en-US" altLang="en-US" sz="1300"/>
              <a:pPr/>
              <a:t>39</a:t>
            </a:fld>
            <a:endParaRPr lang="en-US" altLang="en-US" sz="1300"/>
          </a:p>
        </p:txBody>
      </p:sp>
      <p:sp>
        <p:nvSpPr>
          <p:cNvPr id="82947" name="Rectangle 2">
            <a:extLst>
              <a:ext uri="{FF2B5EF4-FFF2-40B4-BE49-F238E27FC236}">
                <a16:creationId xmlns:a16="http://schemas.microsoft.com/office/drawing/2014/main" id="{A6347A3B-0A47-EC5D-B2A4-0C0167478A4F}"/>
              </a:ext>
            </a:extLst>
          </p:cNvPr>
          <p:cNvSpPr>
            <a:spLocks noRot="1" noChangeArrowheads="1" noTextEdit="1"/>
          </p:cNvSpPr>
          <p:nvPr>
            <p:ph type="sldImg"/>
          </p:nvPr>
        </p:nvSpPr>
        <p:spPr>
          <a:xfrm>
            <a:off x="1258888" y="720725"/>
            <a:ext cx="4800600" cy="3600450"/>
          </a:xfrm>
          <a:ln/>
        </p:spPr>
      </p:sp>
      <p:sp>
        <p:nvSpPr>
          <p:cNvPr id="82948" name="Rectangle 3">
            <a:extLst>
              <a:ext uri="{FF2B5EF4-FFF2-40B4-BE49-F238E27FC236}">
                <a16:creationId xmlns:a16="http://schemas.microsoft.com/office/drawing/2014/main" id="{6A778BC7-5553-0081-C371-E60C266283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09E8EF32-2E34-3F4C-5DD7-BC88E43C7C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CF6E757-15E0-4734-AFD7-5F639942D2F2}" type="slidenum">
              <a:rPr lang="en-US" altLang="en-US" sz="1300"/>
              <a:pPr/>
              <a:t>40</a:t>
            </a:fld>
            <a:endParaRPr lang="en-US" altLang="en-US" sz="1300"/>
          </a:p>
        </p:txBody>
      </p:sp>
      <p:sp>
        <p:nvSpPr>
          <p:cNvPr id="84995" name="Rectangle 2">
            <a:extLst>
              <a:ext uri="{FF2B5EF4-FFF2-40B4-BE49-F238E27FC236}">
                <a16:creationId xmlns:a16="http://schemas.microsoft.com/office/drawing/2014/main" id="{25F8DBE1-1338-EC52-BF0A-CEA106C748A4}"/>
              </a:ext>
            </a:extLst>
          </p:cNvPr>
          <p:cNvSpPr>
            <a:spLocks noRot="1" noChangeArrowheads="1" noTextEdit="1"/>
          </p:cNvSpPr>
          <p:nvPr>
            <p:ph type="sldImg"/>
          </p:nvPr>
        </p:nvSpPr>
        <p:spPr>
          <a:xfrm>
            <a:off x="1258888" y="720725"/>
            <a:ext cx="4800600" cy="3600450"/>
          </a:xfrm>
          <a:ln/>
        </p:spPr>
      </p:sp>
      <p:sp>
        <p:nvSpPr>
          <p:cNvPr id="84996" name="Rectangle 3">
            <a:extLst>
              <a:ext uri="{FF2B5EF4-FFF2-40B4-BE49-F238E27FC236}">
                <a16:creationId xmlns:a16="http://schemas.microsoft.com/office/drawing/2014/main" id="{F8F2E5E0-B009-81BD-6F9C-19A0E2D3DF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1199EE05-4626-FE57-30E7-E0A414821C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B4D8793-758F-4DEB-B7A2-7B59DFDD7BB5}" type="slidenum">
              <a:rPr lang="en-US" altLang="en-US" sz="1300"/>
              <a:pPr/>
              <a:t>41</a:t>
            </a:fld>
            <a:endParaRPr lang="en-US" altLang="en-US" sz="1300"/>
          </a:p>
        </p:txBody>
      </p:sp>
      <p:sp>
        <p:nvSpPr>
          <p:cNvPr id="87043" name="Rectangle 2">
            <a:extLst>
              <a:ext uri="{FF2B5EF4-FFF2-40B4-BE49-F238E27FC236}">
                <a16:creationId xmlns:a16="http://schemas.microsoft.com/office/drawing/2014/main" id="{8C8F5943-B50D-8880-0606-A4A6A3C5BB2D}"/>
              </a:ext>
            </a:extLst>
          </p:cNvPr>
          <p:cNvSpPr>
            <a:spLocks noRot="1" noChangeArrowheads="1" noTextEdit="1"/>
          </p:cNvSpPr>
          <p:nvPr>
            <p:ph type="sldImg"/>
          </p:nvPr>
        </p:nvSpPr>
        <p:spPr>
          <a:xfrm>
            <a:off x="1258888" y="720725"/>
            <a:ext cx="4800600" cy="3600450"/>
          </a:xfrm>
          <a:ln/>
        </p:spPr>
      </p:sp>
      <p:sp>
        <p:nvSpPr>
          <p:cNvPr id="87044" name="Rectangle 3">
            <a:extLst>
              <a:ext uri="{FF2B5EF4-FFF2-40B4-BE49-F238E27FC236}">
                <a16:creationId xmlns:a16="http://schemas.microsoft.com/office/drawing/2014/main" id="{0B873C87-50E8-1965-573D-1BF54D18B4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430219D2-DDD1-0838-2D16-013007C1C5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6175EB9-4F13-42E4-B777-5A6A05407530}" type="slidenum">
              <a:rPr lang="en-US" altLang="en-US" sz="1300"/>
              <a:pPr/>
              <a:t>7</a:t>
            </a:fld>
            <a:endParaRPr lang="en-US" altLang="en-US" sz="1300"/>
          </a:p>
        </p:txBody>
      </p:sp>
      <p:sp>
        <p:nvSpPr>
          <p:cNvPr id="25603" name="Rectangle 2">
            <a:extLst>
              <a:ext uri="{FF2B5EF4-FFF2-40B4-BE49-F238E27FC236}">
                <a16:creationId xmlns:a16="http://schemas.microsoft.com/office/drawing/2014/main" id="{B1D2C2E5-4D0F-630D-23F6-DDAEB58A3FAC}"/>
              </a:ext>
            </a:extLst>
          </p:cNvPr>
          <p:cNvSpPr>
            <a:spLocks noRot="1" noChangeArrowheads="1" noTextEdit="1"/>
          </p:cNvSpPr>
          <p:nvPr>
            <p:ph type="sldImg"/>
          </p:nvPr>
        </p:nvSpPr>
        <p:spPr>
          <a:ln/>
        </p:spPr>
      </p:sp>
      <p:sp>
        <p:nvSpPr>
          <p:cNvPr id="25604" name="Rectangle 3">
            <a:extLst>
              <a:ext uri="{FF2B5EF4-FFF2-40B4-BE49-F238E27FC236}">
                <a16:creationId xmlns:a16="http://schemas.microsoft.com/office/drawing/2014/main" id="{FE3811E0-D993-72AE-AE17-8E74E3F2CA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EB95F9E5-9D09-6028-4FE0-D8D9F57B72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BA03BCE-6AA8-477F-8BCE-7345C7337852}" type="slidenum">
              <a:rPr lang="en-US" altLang="en-US" sz="1300"/>
              <a:pPr/>
              <a:t>42</a:t>
            </a:fld>
            <a:endParaRPr lang="en-US" altLang="en-US" sz="1300"/>
          </a:p>
        </p:txBody>
      </p:sp>
      <p:sp>
        <p:nvSpPr>
          <p:cNvPr id="89091" name="Rectangle 2">
            <a:extLst>
              <a:ext uri="{FF2B5EF4-FFF2-40B4-BE49-F238E27FC236}">
                <a16:creationId xmlns:a16="http://schemas.microsoft.com/office/drawing/2014/main" id="{4D822BF4-A02D-A3FA-8B44-424EC6C40AC7}"/>
              </a:ext>
            </a:extLst>
          </p:cNvPr>
          <p:cNvSpPr>
            <a:spLocks noRot="1" noChangeArrowheads="1" noTextEdit="1"/>
          </p:cNvSpPr>
          <p:nvPr>
            <p:ph type="sldImg"/>
          </p:nvPr>
        </p:nvSpPr>
        <p:spPr>
          <a:xfrm>
            <a:off x="1258888" y="720725"/>
            <a:ext cx="4800600" cy="3600450"/>
          </a:xfrm>
          <a:ln/>
        </p:spPr>
      </p:sp>
      <p:sp>
        <p:nvSpPr>
          <p:cNvPr id="89092" name="Rectangle 3">
            <a:extLst>
              <a:ext uri="{FF2B5EF4-FFF2-40B4-BE49-F238E27FC236}">
                <a16:creationId xmlns:a16="http://schemas.microsoft.com/office/drawing/2014/main" id="{673B5B2F-9B68-0BA6-DFCC-A682EF039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F74E2EBA-A821-9963-5AAC-03F8EB5DE8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B61214A-A8B6-4A38-85AB-56B4B8B9BDE7}" type="slidenum">
              <a:rPr lang="en-US" altLang="en-US" sz="1300"/>
              <a:pPr/>
              <a:t>43</a:t>
            </a:fld>
            <a:endParaRPr lang="en-US" altLang="en-US" sz="1300"/>
          </a:p>
        </p:txBody>
      </p:sp>
      <p:sp>
        <p:nvSpPr>
          <p:cNvPr id="91139" name="Rectangle 2">
            <a:extLst>
              <a:ext uri="{FF2B5EF4-FFF2-40B4-BE49-F238E27FC236}">
                <a16:creationId xmlns:a16="http://schemas.microsoft.com/office/drawing/2014/main" id="{B59F5E9C-F500-A906-F6CB-F16DA9657908}"/>
              </a:ext>
            </a:extLst>
          </p:cNvPr>
          <p:cNvSpPr>
            <a:spLocks noRot="1" noChangeArrowheads="1" noTextEdit="1"/>
          </p:cNvSpPr>
          <p:nvPr>
            <p:ph type="sldImg"/>
          </p:nvPr>
        </p:nvSpPr>
        <p:spPr>
          <a:xfrm>
            <a:off x="1258888" y="720725"/>
            <a:ext cx="4800600" cy="3600450"/>
          </a:xfrm>
          <a:ln/>
        </p:spPr>
      </p:sp>
      <p:sp>
        <p:nvSpPr>
          <p:cNvPr id="91140" name="Rectangle 3">
            <a:extLst>
              <a:ext uri="{FF2B5EF4-FFF2-40B4-BE49-F238E27FC236}">
                <a16:creationId xmlns:a16="http://schemas.microsoft.com/office/drawing/2014/main" id="{62A7E474-1DAA-E318-EEF0-A39BCFFAD0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CCF86502-B522-9FA3-097A-3718DD9512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272ECE3-7EE0-4A23-970C-0BAB77C73BB5}" type="slidenum">
              <a:rPr lang="en-US" altLang="en-US" sz="1300"/>
              <a:pPr/>
              <a:t>44</a:t>
            </a:fld>
            <a:endParaRPr lang="en-US" altLang="en-US" sz="1300"/>
          </a:p>
        </p:txBody>
      </p:sp>
      <p:sp>
        <p:nvSpPr>
          <p:cNvPr id="93187" name="Rectangle 2">
            <a:extLst>
              <a:ext uri="{FF2B5EF4-FFF2-40B4-BE49-F238E27FC236}">
                <a16:creationId xmlns:a16="http://schemas.microsoft.com/office/drawing/2014/main" id="{7401FE22-BCEF-9B54-CD99-3E51ADD1B510}"/>
              </a:ext>
            </a:extLst>
          </p:cNvPr>
          <p:cNvSpPr>
            <a:spLocks noRot="1" noChangeArrowheads="1" noTextEdit="1"/>
          </p:cNvSpPr>
          <p:nvPr>
            <p:ph type="sldImg"/>
          </p:nvPr>
        </p:nvSpPr>
        <p:spPr>
          <a:xfrm>
            <a:off x="1258888" y="720725"/>
            <a:ext cx="4800600" cy="3600450"/>
          </a:xfrm>
          <a:ln/>
        </p:spPr>
      </p:sp>
      <p:sp>
        <p:nvSpPr>
          <p:cNvPr id="93188" name="Rectangle 3">
            <a:extLst>
              <a:ext uri="{FF2B5EF4-FFF2-40B4-BE49-F238E27FC236}">
                <a16:creationId xmlns:a16="http://schemas.microsoft.com/office/drawing/2014/main" id="{1329A3F9-F1E4-FF19-0798-251333B0FA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9D517211-6460-A6A5-3B29-43ADF67511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3E5119E-7B8F-4232-ADEF-CB43230E7F15}" type="slidenum">
              <a:rPr lang="en-US" altLang="en-US" sz="1300"/>
              <a:pPr/>
              <a:t>45</a:t>
            </a:fld>
            <a:endParaRPr lang="en-US" altLang="en-US" sz="1300"/>
          </a:p>
        </p:txBody>
      </p:sp>
      <p:sp>
        <p:nvSpPr>
          <p:cNvPr id="95235" name="Rectangle 2">
            <a:extLst>
              <a:ext uri="{FF2B5EF4-FFF2-40B4-BE49-F238E27FC236}">
                <a16:creationId xmlns:a16="http://schemas.microsoft.com/office/drawing/2014/main" id="{A991D440-71B8-59CD-1B33-B4304715D773}"/>
              </a:ext>
            </a:extLst>
          </p:cNvPr>
          <p:cNvSpPr>
            <a:spLocks noRot="1" noChangeArrowheads="1" noTextEdit="1"/>
          </p:cNvSpPr>
          <p:nvPr>
            <p:ph type="sldImg"/>
          </p:nvPr>
        </p:nvSpPr>
        <p:spPr>
          <a:xfrm>
            <a:off x="1258888" y="720725"/>
            <a:ext cx="4800600" cy="3600450"/>
          </a:xfrm>
          <a:ln/>
        </p:spPr>
      </p:sp>
      <p:sp>
        <p:nvSpPr>
          <p:cNvPr id="95236" name="Rectangle 3">
            <a:extLst>
              <a:ext uri="{FF2B5EF4-FFF2-40B4-BE49-F238E27FC236}">
                <a16:creationId xmlns:a16="http://schemas.microsoft.com/office/drawing/2014/main" id="{E3DF4329-F9B9-C75D-9A84-35FE0183DA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21C3B118-E9AB-21FA-0E7D-95AD4735A7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5A32A64-A02B-432B-8FF9-D28BABCA42AD}" type="slidenum">
              <a:rPr lang="en-US" altLang="en-US" sz="1300"/>
              <a:pPr/>
              <a:t>46</a:t>
            </a:fld>
            <a:endParaRPr lang="en-US" altLang="en-US" sz="1300"/>
          </a:p>
        </p:txBody>
      </p:sp>
      <p:sp>
        <p:nvSpPr>
          <p:cNvPr id="97283" name="Rectangle 2">
            <a:extLst>
              <a:ext uri="{FF2B5EF4-FFF2-40B4-BE49-F238E27FC236}">
                <a16:creationId xmlns:a16="http://schemas.microsoft.com/office/drawing/2014/main" id="{384C0F90-4CF5-1521-C9B7-F4A9AFB69EE2}"/>
              </a:ext>
            </a:extLst>
          </p:cNvPr>
          <p:cNvSpPr>
            <a:spLocks noRot="1" noChangeArrowheads="1" noTextEdit="1"/>
          </p:cNvSpPr>
          <p:nvPr>
            <p:ph type="sldImg"/>
          </p:nvPr>
        </p:nvSpPr>
        <p:spPr>
          <a:xfrm>
            <a:off x="1258888" y="720725"/>
            <a:ext cx="4800600" cy="3600450"/>
          </a:xfrm>
          <a:ln/>
        </p:spPr>
      </p:sp>
      <p:sp>
        <p:nvSpPr>
          <p:cNvPr id="97284" name="Rectangle 3">
            <a:extLst>
              <a:ext uri="{FF2B5EF4-FFF2-40B4-BE49-F238E27FC236}">
                <a16:creationId xmlns:a16="http://schemas.microsoft.com/office/drawing/2014/main" id="{70D811BE-C534-129F-401F-6D227850DC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80F74BAF-5771-CB0F-D0B0-7B41C4B994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303F1C5-BFC0-4879-8F86-1BDD16651663}" type="slidenum">
              <a:rPr lang="en-US" altLang="en-US" sz="1300"/>
              <a:pPr/>
              <a:t>47</a:t>
            </a:fld>
            <a:endParaRPr lang="en-US" altLang="en-US" sz="1300"/>
          </a:p>
        </p:txBody>
      </p:sp>
      <p:sp>
        <p:nvSpPr>
          <p:cNvPr id="99331" name="Rectangle 2">
            <a:extLst>
              <a:ext uri="{FF2B5EF4-FFF2-40B4-BE49-F238E27FC236}">
                <a16:creationId xmlns:a16="http://schemas.microsoft.com/office/drawing/2014/main" id="{132D64D1-207D-BD5E-9115-D0B02B326D36}"/>
              </a:ext>
            </a:extLst>
          </p:cNvPr>
          <p:cNvSpPr>
            <a:spLocks noRot="1" noChangeArrowheads="1" noTextEdit="1"/>
          </p:cNvSpPr>
          <p:nvPr>
            <p:ph type="sldImg"/>
          </p:nvPr>
        </p:nvSpPr>
        <p:spPr>
          <a:xfrm>
            <a:off x="1258888" y="720725"/>
            <a:ext cx="4800600" cy="3600450"/>
          </a:xfrm>
          <a:ln/>
        </p:spPr>
      </p:sp>
      <p:sp>
        <p:nvSpPr>
          <p:cNvPr id="99332" name="Rectangle 3">
            <a:extLst>
              <a:ext uri="{FF2B5EF4-FFF2-40B4-BE49-F238E27FC236}">
                <a16:creationId xmlns:a16="http://schemas.microsoft.com/office/drawing/2014/main" id="{456FECC3-0F61-9964-5599-2631930D17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28704C44-8C69-D79D-5BA8-784EF235C1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BBFD3AC-79B4-47C0-9821-857ADA2DD110}" type="slidenum">
              <a:rPr lang="en-US" altLang="en-US" sz="1300"/>
              <a:pPr/>
              <a:t>48</a:t>
            </a:fld>
            <a:endParaRPr lang="en-US" altLang="en-US" sz="1300"/>
          </a:p>
        </p:txBody>
      </p:sp>
      <p:sp>
        <p:nvSpPr>
          <p:cNvPr id="101379" name="Rectangle 2">
            <a:extLst>
              <a:ext uri="{FF2B5EF4-FFF2-40B4-BE49-F238E27FC236}">
                <a16:creationId xmlns:a16="http://schemas.microsoft.com/office/drawing/2014/main" id="{704C5762-353B-9D81-4DF4-4CF2660E0DDE}"/>
              </a:ext>
            </a:extLst>
          </p:cNvPr>
          <p:cNvSpPr>
            <a:spLocks noRot="1" noChangeArrowheads="1" noTextEdit="1"/>
          </p:cNvSpPr>
          <p:nvPr>
            <p:ph type="sldImg"/>
          </p:nvPr>
        </p:nvSpPr>
        <p:spPr>
          <a:xfrm>
            <a:off x="1258888" y="720725"/>
            <a:ext cx="4800600" cy="3600450"/>
          </a:xfrm>
          <a:ln/>
        </p:spPr>
      </p:sp>
      <p:sp>
        <p:nvSpPr>
          <p:cNvPr id="101380" name="Rectangle 3">
            <a:extLst>
              <a:ext uri="{FF2B5EF4-FFF2-40B4-BE49-F238E27FC236}">
                <a16:creationId xmlns:a16="http://schemas.microsoft.com/office/drawing/2014/main" id="{55C9EFB9-0593-40F4-A8B5-C6404FABFD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7F9EB2B0-75DD-F407-C073-FEC34FC447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2DCF055-1E51-4064-8049-B599492695B8}" type="slidenum">
              <a:rPr lang="en-US" altLang="en-US" sz="1300"/>
              <a:pPr/>
              <a:t>79</a:t>
            </a:fld>
            <a:endParaRPr lang="en-US" altLang="en-US" sz="1300"/>
          </a:p>
        </p:txBody>
      </p:sp>
      <p:sp>
        <p:nvSpPr>
          <p:cNvPr id="134147" name="Rectangle 2">
            <a:extLst>
              <a:ext uri="{FF2B5EF4-FFF2-40B4-BE49-F238E27FC236}">
                <a16:creationId xmlns:a16="http://schemas.microsoft.com/office/drawing/2014/main" id="{2F851417-99AA-F8FE-9C2E-373D8DEB7142}"/>
              </a:ext>
            </a:extLst>
          </p:cNvPr>
          <p:cNvSpPr>
            <a:spLocks noRot="1" noChangeArrowheads="1" noTextEdit="1"/>
          </p:cNvSpPr>
          <p:nvPr>
            <p:ph type="sldImg"/>
          </p:nvPr>
        </p:nvSpPr>
        <p:spPr>
          <a:xfrm>
            <a:off x="1258888" y="720725"/>
            <a:ext cx="4800600" cy="3600450"/>
          </a:xfrm>
          <a:ln/>
        </p:spPr>
      </p:sp>
      <p:sp>
        <p:nvSpPr>
          <p:cNvPr id="134148" name="Rectangle 3">
            <a:extLst>
              <a:ext uri="{FF2B5EF4-FFF2-40B4-BE49-F238E27FC236}">
                <a16:creationId xmlns:a16="http://schemas.microsoft.com/office/drawing/2014/main" id="{94E9D49D-78A7-2A7A-55D7-C5896EAC87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BF99DD28-5094-FAD6-AFA6-596CAC5EFD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7120C40-DB07-4FE9-889C-926A15C924A2}" type="slidenum">
              <a:rPr lang="en-US" altLang="en-US" sz="1300"/>
              <a:pPr/>
              <a:t>80</a:t>
            </a:fld>
            <a:endParaRPr lang="en-US" altLang="en-US" sz="1300"/>
          </a:p>
        </p:txBody>
      </p:sp>
      <p:sp>
        <p:nvSpPr>
          <p:cNvPr id="136195" name="Rectangle 2">
            <a:extLst>
              <a:ext uri="{FF2B5EF4-FFF2-40B4-BE49-F238E27FC236}">
                <a16:creationId xmlns:a16="http://schemas.microsoft.com/office/drawing/2014/main" id="{6D0CB60F-234C-670D-F1A4-5DC3B3FB935A}"/>
              </a:ext>
            </a:extLst>
          </p:cNvPr>
          <p:cNvSpPr>
            <a:spLocks noRot="1" noChangeArrowheads="1" noTextEdit="1"/>
          </p:cNvSpPr>
          <p:nvPr>
            <p:ph type="sldImg"/>
          </p:nvPr>
        </p:nvSpPr>
        <p:spPr>
          <a:xfrm>
            <a:off x="1258888" y="720725"/>
            <a:ext cx="4800600" cy="3600450"/>
          </a:xfrm>
          <a:ln/>
        </p:spPr>
      </p:sp>
      <p:sp>
        <p:nvSpPr>
          <p:cNvPr id="136196" name="Rectangle 3">
            <a:extLst>
              <a:ext uri="{FF2B5EF4-FFF2-40B4-BE49-F238E27FC236}">
                <a16:creationId xmlns:a16="http://schemas.microsoft.com/office/drawing/2014/main" id="{D25B4158-7D92-20EF-60C1-25FFBC4312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7B5F762E-85F7-6370-A59E-E9C7AB4616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7B70727-071C-4BA3-83BF-B50C63798BCA}" type="slidenum">
              <a:rPr lang="en-US" altLang="en-US" sz="1300"/>
              <a:pPr/>
              <a:t>81</a:t>
            </a:fld>
            <a:endParaRPr lang="en-US" altLang="en-US" sz="1300"/>
          </a:p>
        </p:txBody>
      </p:sp>
      <p:sp>
        <p:nvSpPr>
          <p:cNvPr id="138243" name="Rectangle 2">
            <a:extLst>
              <a:ext uri="{FF2B5EF4-FFF2-40B4-BE49-F238E27FC236}">
                <a16:creationId xmlns:a16="http://schemas.microsoft.com/office/drawing/2014/main" id="{447FCD55-6BBF-924A-0B59-5F0A15087AFC}"/>
              </a:ext>
            </a:extLst>
          </p:cNvPr>
          <p:cNvSpPr>
            <a:spLocks noRot="1" noChangeArrowheads="1" noTextEdit="1"/>
          </p:cNvSpPr>
          <p:nvPr>
            <p:ph type="sldImg"/>
          </p:nvPr>
        </p:nvSpPr>
        <p:spPr>
          <a:xfrm>
            <a:off x="1258888" y="720725"/>
            <a:ext cx="4800600" cy="3600450"/>
          </a:xfrm>
          <a:ln/>
        </p:spPr>
      </p:sp>
      <p:sp>
        <p:nvSpPr>
          <p:cNvPr id="138244" name="Rectangle 3">
            <a:extLst>
              <a:ext uri="{FF2B5EF4-FFF2-40B4-BE49-F238E27FC236}">
                <a16:creationId xmlns:a16="http://schemas.microsoft.com/office/drawing/2014/main" id="{06556A54-EC56-74E2-07D8-75C18AE9FC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1E45AC8D-AC16-2D01-323A-B2B5516E7F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A632E74-35CC-4A3C-B4E1-39A0DDEF2B54}" type="slidenum">
              <a:rPr lang="en-US" altLang="en-US" sz="1300"/>
              <a:pPr/>
              <a:t>16</a:t>
            </a:fld>
            <a:endParaRPr lang="en-US" altLang="en-US" sz="1300"/>
          </a:p>
        </p:txBody>
      </p:sp>
      <p:sp>
        <p:nvSpPr>
          <p:cNvPr id="35843" name="Rectangle 2">
            <a:extLst>
              <a:ext uri="{FF2B5EF4-FFF2-40B4-BE49-F238E27FC236}">
                <a16:creationId xmlns:a16="http://schemas.microsoft.com/office/drawing/2014/main" id="{C03B64D7-CE2C-9B0C-A914-3CF6FD897283}"/>
              </a:ext>
            </a:extLst>
          </p:cNvPr>
          <p:cNvSpPr>
            <a:spLocks noRot="1" noChangeArrowheads="1" noTextEdit="1"/>
          </p:cNvSpPr>
          <p:nvPr>
            <p:ph type="sldImg"/>
          </p:nvPr>
        </p:nvSpPr>
        <p:spPr>
          <a:xfrm>
            <a:off x="1258888" y="720725"/>
            <a:ext cx="4800600" cy="3600450"/>
          </a:xfrm>
          <a:ln/>
        </p:spPr>
      </p:sp>
      <p:sp>
        <p:nvSpPr>
          <p:cNvPr id="35844" name="Rectangle 3">
            <a:extLst>
              <a:ext uri="{FF2B5EF4-FFF2-40B4-BE49-F238E27FC236}">
                <a16:creationId xmlns:a16="http://schemas.microsoft.com/office/drawing/2014/main" id="{BC605354-887F-1756-DE1F-7C6354C50A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B842B292-58B0-40BA-8A49-AB66958FCB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38AF28A-DDB4-4C52-821A-102EE6F22AF1}" type="slidenum">
              <a:rPr lang="en-US" altLang="en-US" sz="1300"/>
              <a:pPr/>
              <a:t>82</a:t>
            </a:fld>
            <a:endParaRPr lang="en-US" altLang="en-US" sz="1300"/>
          </a:p>
        </p:txBody>
      </p:sp>
      <p:sp>
        <p:nvSpPr>
          <p:cNvPr id="140291" name="Rectangle 2">
            <a:extLst>
              <a:ext uri="{FF2B5EF4-FFF2-40B4-BE49-F238E27FC236}">
                <a16:creationId xmlns:a16="http://schemas.microsoft.com/office/drawing/2014/main" id="{26246D19-52AF-2863-D262-E9A7455DC5C6}"/>
              </a:ext>
            </a:extLst>
          </p:cNvPr>
          <p:cNvSpPr>
            <a:spLocks noRot="1" noChangeArrowheads="1" noTextEdit="1"/>
          </p:cNvSpPr>
          <p:nvPr>
            <p:ph type="sldImg"/>
          </p:nvPr>
        </p:nvSpPr>
        <p:spPr>
          <a:xfrm>
            <a:off x="1258888" y="720725"/>
            <a:ext cx="4800600" cy="3600450"/>
          </a:xfrm>
          <a:ln/>
        </p:spPr>
      </p:sp>
      <p:sp>
        <p:nvSpPr>
          <p:cNvPr id="140292" name="Rectangle 3">
            <a:extLst>
              <a:ext uri="{FF2B5EF4-FFF2-40B4-BE49-F238E27FC236}">
                <a16:creationId xmlns:a16="http://schemas.microsoft.com/office/drawing/2014/main" id="{5704F2FD-D3FD-0929-7E50-C3D66EE726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5C3B876E-BF2B-B7C1-2F1D-2372BC7078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F2BEADE-E232-4AFE-95A7-112D817A1D8A}" type="slidenum">
              <a:rPr lang="en-US" altLang="en-US" sz="1300"/>
              <a:pPr/>
              <a:t>83</a:t>
            </a:fld>
            <a:endParaRPr lang="en-US" altLang="en-US" sz="1300"/>
          </a:p>
        </p:txBody>
      </p:sp>
      <p:sp>
        <p:nvSpPr>
          <p:cNvPr id="142339" name="Rectangle 2">
            <a:extLst>
              <a:ext uri="{FF2B5EF4-FFF2-40B4-BE49-F238E27FC236}">
                <a16:creationId xmlns:a16="http://schemas.microsoft.com/office/drawing/2014/main" id="{E30F3961-30FE-0C21-EE04-B78795D3051D}"/>
              </a:ext>
            </a:extLst>
          </p:cNvPr>
          <p:cNvSpPr>
            <a:spLocks noRot="1" noChangeArrowheads="1" noTextEdit="1"/>
          </p:cNvSpPr>
          <p:nvPr>
            <p:ph type="sldImg"/>
          </p:nvPr>
        </p:nvSpPr>
        <p:spPr>
          <a:xfrm>
            <a:off x="1258888" y="720725"/>
            <a:ext cx="4800600" cy="3600450"/>
          </a:xfrm>
          <a:ln/>
        </p:spPr>
      </p:sp>
      <p:sp>
        <p:nvSpPr>
          <p:cNvPr id="142340" name="Rectangle 3">
            <a:extLst>
              <a:ext uri="{FF2B5EF4-FFF2-40B4-BE49-F238E27FC236}">
                <a16:creationId xmlns:a16="http://schemas.microsoft.com/office/drawing/2014/main" id="{98644B22-8DFC-060D-EA8C-5550F8C8CB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2A1ABBE8-E2C1-D35E-997A-D6D2B74FD2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5D7B9CD-A3A9-4264-99D3-4E3CA5CCD12D}" type="slidenum">
              <a:rPr lang="en-US" altLang="en-US" sz="1300"/>
              <a:pPr/>
              <a:t>84</a:t>
            </a:fld>
            <a:endParaRPr lang="en-US" altLang="en-US" sz="1300"/>
          </a:p>
        </p:txBody>
      </p:sp>
      <p:sp>
        <p:nvSpPr>
          <p:cNvPr id="144387" name="Rectangle 2">
            <a:extLst>
              <a:ext uri="{FF2B5EF4-FFF2-40B4-BE49-F238E27FC236}">
                <a16:creationId xmlns:a16="http://schemas.microsoft.com/office/drawing/2014/main" id="{09C94C38-52B2-CA2E-D2E6-7AFD17EA73C5}"/>
              </a:ext>
            </a:extLst>
          </p:cNvPr>
          <p:cNvSpPr>
            <a:spLocks noRot="1" noChangeArrowheads="1" noTextEdit="1"/>
          </p:cNvSpPr>
          <p:nvPr>
            <p:ph type="sldImg"/>
          </p:nvPr>
        </p:nvSpPr>
        <p:spPr>
          <a:xfrm>
            <a:off x="1258888" y="720725"/>
            <a:ext cx="4800600" cy="3600450"/>
          </a:xfrm>
          <a:ln/>
        </p:spPr>
      </p:sp>
      <p:sp>
        <p:nvSpPr>
          <p:cNvPr id="144388" name="Rectangle 3">
            <a:extLst>
              <a:ext uri="{FF2B5EF4-FFF2-40B4-BE49-F238E27FC236}">
                <a16:creationId xmlns:a16="http://schemas.microsoft.com/office/drawing/2014/main" id="{7D49DCFF-FDF7-00B6-565B-A74131B09D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E8797A41-BE4D-0171-AADD-25F95A8DB7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F83AB90-5F90-4916-9AF7-5579AFA75F40}" type="slidenum">
              <a:rPr lang="en-US" altLang="en-US" sz="1300"/>
              <a:pPr/>
              <a:t>85</a:t>
            </a:fld>
            <a:endParaRPr lang="en-US" altLang="en-US" sz="1300"/>
          </a:p>
        </p:txBody>
      </p:sp>
      <p:sp>
        <p:nvSpPr>
          <p:cNvPr id="146435" name="Rectangle 2">
            <a:extLst>
              <a:ext uri="{FF2B5EF4-FFF2-40B4-BE49-F238E27FC236}">
                <a16:creationId xmlns:a16="http://schemas.microsoft.com/office/drawing/2014/main" id="{5BC29F8E-6660-C1BC-9B43-38A3FBCC17B0}"/>
              </a:ext>
            </a:extLst>
          </p:cNvPr>
          <p:cNvSpPr>
            <a:spLocks noRot="1" noChangeArrowheads="1" noTextEdit="1"/>
          </p:cNvSpPr>
          <p:nvPr>
            <p:ph type="sldImg"/>
          </p:nvPr>
        </p:nvSpPr>
        <p:spPr>
          <a:xfrm>
            <a:off x="1258888" y="720725"/>
            <a:ext cx="4800600" cy="3600450"/>
          </a:xfrm>
          <a:ln/>
        </p:spPr>
      </p:sp>
      <p:sp>
        <p:nvSpPr>
          <p:cNvPr id="146436" name="Rectangle 3">
            <a:extLst>
              <a:ext uri="{FF2B5EF4-FFF2-40B4-BE49-F238E27FC236}">
                <a16:creationId xmlns:a16="http://schemas.microsoft.com/office/drawing/2014/main" id="{E666C854-DC4D-D7F5-FDBA-DA1EDD3CD0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E30B7D03-0BD1-26C0-3397-D16657DBA8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01915BF-E15C-49C2-A2FF-36A5E82BA660}" type="slidenum">
              <a:rPr lang="en-US" altLang="en-US" sz="1300"/>
              <a:pPr/>
              <a:t>86</a:t>
            </a:fld>
            <a:endParaRPr lang="en-US" altLang="en-US" sz="1300"/>
          </a:p>
        </p:txBody>
      </p:sp>
      <p:sp>
        <p:nvSpPr>
          <p:cNvPr id="148483" name="Rectangle 2">
            <a:extLst>
              <a:ext uri="{FF2B5EF4-FFF2-40B4-BE49-F238E27FC236}">
                <a16:creationId xmlns:a16="http://schemas.microsoft.com/office/drawing/2014/main" id="{062F0FB5-4758-2F97-F3A1-B5CDE6867C50}"/>
              </a:ext>
            </a:extLst>
          </p:cNvPr>
          <p:cNvSpPr>
            <a:spLocks noRot="1" noChangeArrowheads="1" noTextEdit="1"/>
          </p:cNvSpPr>
          <p:nvPr>
            <p:ph type="sldImg"/>
          </p:nvPr>
        </p:nvSpPr>
        <p:spPr>
          <a:xfrm>
            <a:off x="1258888" y="720725"/>
            <a:ext cx="4800600" cy="3600450"/>
          </a:xfrm>
          <a:ln/>
        </p:spPr>
      </p:sp>
      <p:sp>
        <p:nvSpPr>
          <p:cNvPr id="148484" name="Rectangle 3">
            <a:extLst>
              <a:ext uri="{FF2B5EF4-FFF2-40B4-BE49-F238E27FC236}">
                <a16:creationId xmlns:a16="http://schemas.microsoft.com/office/drawing/2014/main" id="{35A7ADD9-F03F-C693-2C49-D1F3402BA6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69111A47-9FEF-273D-C760-F0925AF6BE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336DC8C-42F6-40BF-A085-FF4883445A3D}" type="slidenum">
              <a:rPr lang="en-US" altLang="en-US" sz="1300"/>
              <a:pPr/>
              <a:t>87</a:t>
            </a:fld>
            <a:endParaRPr lang="en-US" altLang="en-US" sz="1300"/>
          </a:p>
        </p:txBody>
      </p:sp>
      <p:sp>
        <p:nvSpPr>
          <p:cNvPr id="150531" name="Rectangle 2">
            <a:extLst>
              <a:ext uri="{FF2B5EF4-FFF2-40B4-BE49-F238E27FC236}">
                <a16:creationId xmlns:a16="http://schemas.microsoft.com/office/drawing/2014/main" id="{F592974C-53C2-60F6-B6E9-FA26576109B1}"/>
              </a:ext>
            </a:extLst>
          </p:cNvPr>
          <p:cNvSpPr>
            <a:spLocks noRot="1" noChangeArrowheads="1" noTextEdit="1"/>
          </p:cNvSpPr>
          <p:nvPr>
            <p:ph type="sldImg"/>
          </p:nvPr>
        </p:nvSpPr>
        <p:spPr>
          <a:xfrm>
            <a:off x="1258888" y="720725"/>
            <a:ext cx="4800600" cy="3600450"/>
          </a:xfrm>
          <a:ln/>
        </p:spPr>
      </p:sp>
      <p:sp>
        <p:nvSpPr>
          <p:cNvPr id="150532" name="Rectangle 3">
            <a:extLst>
              <a:ext uri="{FF2B5EF4-FFF2-40B4-BE49-F238E27FC236}">
                <a16:creationId xmlns:a16="http://schemas.microsoft.com/office/drawing/2014/main" id="{3A84033D-295E-8B83-D243-91C81F6265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a:extLst>
              <a:ext uri="{FF2B5EF4-FFF2-40B4-BE49-F238E27FC236}">
                <a16:creationId xmlns:a16="http://schemas.microsoft.com/office/drawing/2014/main" id="{A9F7D3C5-7786-A19F-7055-47A734A12E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74FFCE5-EE07-4523-9F9F-EA8772A23D97}" type="slidenum">
              <a:rPr lang="en-US" altLang="en-US" sz="1300"/>
              <a:pPr/>
              <a:t>88</a:t>
            </a:fld>
            <a:endParaRPr lang="en-US" altLang="en-US" sz="1300"/>
          </a:p>
        </p:txBody>
      </p:sp>
      <p:sp>
        <p:nvSpPr>
          <p:cNvPr id="152579" name="Rectangle 2">
            <a:extLst>
              <a:ext uri="{FF2B5EF4-FFF2-40B4-BE49-F238E27FC236}">
                <a16:creationId xmlns:a16="http://schemas.microsoft.com/office/drawing/2014/main" id="{6929921C-18A8-0CF6-5110-9B74D968F4CA}"/>
              </a:ext>
            </a:extLst>
          </p:cNvPr>
          <p:cNvSpPr>
            <a:spLocks noRot="1" noChangeArrowheads="1" noTextEdit="1"/>
          </p:cNvSpPr>
          <p:nvPr>
            <p:ph type="sldImg"/>
          </p:nvPr>
        </p:nvSpPr>
        <p:spPr>
          <a:xfrm>
            <a:off x="1258888" y="720725"/>
            <a:ext cx="4800600" cy="3600450"/>
          </a:xfrm>
          <a:ln/>
        </p:spPr>
      </p:sp>
      <p:sp>
        <p:nvSpPr>
          <p:cNvPr id="152580" name="Rectangle 3">
            <a:extLst>
              <a:ext uri="{FF2B5EF4-FFF2-40B4-BE49-F238E27FC236}">
                <a16:creationId xmlns:a16="http://schemas.microsoft.com/office/drawing/2014/main" id="{3779A96A-1DE6-147D-D9D4-A86B6B0518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a:extLst>
              <a:ext uri="{FF2B5EF4-FFF2-40B4-BE49-F238E27FC236}">
                <a16:creationId xmlns:a16="http://schemas.microsoft.com/office/drawing/2014/main" id="{3988AB44-DD75-F3A3-3A0A-C67B9EAD11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9E4AB0E-01A0-484A-8EDE-9CF501333100}" type="slidenum">
              <a:rPr lang="en-US" altLang="en-US" sz="1300"/>
              <a:pPr/>
              <a:t>89</a:t>
            </a:fld>
            <a:endParaRPr lang="en-US" altLang="en-US" sz="1300"/>
          </a:p>
        </p:txBody>
      </p:sp>
      <p:sp>
        <p:nvSpPr>
          <p:cNvPr id="154627" name="Rectangle 2">
            <a:extLst>
              <a:ext uri="{FF2B5EF4-FFF2-40B4-BE49-F238E27FC236}">
                <a16:creationId xmlns:a16="http://schemas.microsoft.com/office/drawing/2014/main" id="{9CFD95FF-2FC1-D664-11F3-1A194ED95F97}"/>
              </a:ext>
            </a:extLst>
          </p:cNvPr>
          <p:cNvSpPr>
            <a:spLocks noRot="1" noChangeArrowheads="1" noTextEdit="1"/>
          </p:cNvSpPr>
          <p:nvPr>
            <p:ph type="sldImg"/>
          </p:nvPr>
        </p:nvSpPr>
        <p:spPr>
          <a:xfrm>
            <a:off x="1258888" y="720725"/>
            <a:ext cx="4800600" cy="3600450"/>
          </a:xfrm>
          <a:ln/>
        </p:spPr>
      </p:sp>
      <p:sp>
        <p:nvSpPr>
          <p:cNvPr id="154628" name="Rectangle 3">
            <a:extLst>
              <a:ext uri="{FF2B5EF4-FFF2-40B4-BE49-F238E27FC236}">
                <a16:creationId xmlns:a16="http://schemas.microsoft.com/office/drawing/2014/main" id="{AC75E224-693C-17BF-2F82-F17236FCC2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a:extLst>
              <a:ext uri="{FF2B5EF4-FFF2-40B4-BE49-F238E27FC236}">
                <a16:creationId xmlns:a16="http://schemas.microsoft.com/office/drawing/2014/main" id="{7D1AC9CF-3D7D-9588-68C1-CE9B8FD20A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96A58AB-67FD-46DD-9D62-D8611198D2F0}" type="slidenum">
              <a:rPr lang="en-US" altLang="en-US" sz="1300"/>
              <a:pPr/>
              <a:t>90</a:t>
            </a:fld>
            <a:endParaRPr lang="en-US" altLang="en-US" sz="1300"/>
          </a:p>
        </p:txBody>
      </p:sp>
      <p:sp>
        <p:nvSpPr>
          <p:cNvPr id="156675" name="Rectangle 2">
            <a:extLst>
              <a:ext uri="{FF2B5EF4-FFF2-40B4-BE49-F238E27FC236}">
                <a16:creationId xmlns:a16="http://schemas.microsoft.com/office/drawing/2014/main" id="{4CB9B48B-FE56-0CC2-C3B1-CFBDCBE9DBF8}"/>
              </a:ext>
            </a:extLst>
          </p:cNvPr>
          <p:cNvSpPr>
            <a:spLocks noRot="1" noChangeArrowheads="1" noTextEdit="1"/>
          </p:cNvSpPr>
          <p:nvPr>
            <p:ph type="sldImg"/>
          </p:nvPr>
        </p:nvSpPr>
        <p:spPr>
          <a:xfrm>
            <a:off x="1258888" y="720725"/>
            <a:ext cx="4800600" cy="3600450"/>
          </a:xfrm>
          <a:ln/>
        </p:spPr>
      </p:sp>
      <p:sp>
        <p:nvSpPr>
          <p:cNvPr id="156676" name="Rectangle 3">
            <a:extLst>
              <a:ext uri="{FF2B5EF4-FFF2-40B4-BE49-F238E27FC236}">
                <a16:creationId xmlns:a16="http://schemas.microsoft.com/office/drawing/2014/main" id="{4DFD3042-462B-57CA-672D-BF3D7F1D7E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a:extLst>
              <a:ext uri="{FF2B5EF4-FFF2-40B4-BE49-F238E27FC236}">
                <a16:creationId xmlns:a16="http://schemas.microsoft.com/office/drawing/2014/main" id="{AE159AD9-E8EE-F31D-6798-BCFC6A4A4E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5F81CC3-BDB7-4693-A278-F93988A8048F}" type="slidenum">
              <a:rPr lang="en-US" altLang="en-US" sz="1300"/>
              <a:pPr/>
              <a:t>91</a:t>
            </a:fld>
            <a:endParaRPr lang="en-US" altLang="en-US" sz="1300"/>
          </a:p>
        </p:txBody>
      </p:sp>
      <p:sp>
        <p:nvSpPr>
          <p:cNvPr id="158723" name="Rectangle 2">
            <a:extLst>
              <a:ext uri="{FF2B5EF4-FFF2-40B4-BE49-F238E27FC236}">
                <a16:creationId xmlns:a16="http://schemas.microsoft.com/office/drawing/2014/main" id="{7F11D481-B7AD-D38E-F3B5-360597E1773D}"/>
              </a:ext>
            </a:extLst>
          </p:cNvPr>
          <p:cNvSpPr>
            <a:spLocks noRot="1" noChangeArrowheads="1" noTextEdit="1"/>
          </p:cNvSpPr>
          <p:nvPr>
            <p:ph type="sldImg"/>
          </p:nvPr>
        </p:nvSpPr>
        <p:spPr>
          <a:xfrm>
            <a:off x="1258888" y="720725"/>
            <a:ext cx="4800600" cy="3600450"/>
          </a:xfrm>
          <a:ln/>
        </p:spPr>
      </p:sp>
      <p:sp>
        <p:nvSpPr>
          <p:cNvPr id="158724" name="Rectangle 3">
            <a:extLst>
              <a:ext uri="{FF2B5EF4-FFF2-40B4-BE49-F238E27FC236}">
                <a16:creationId xmlns:a16="http://schemas.microsoft.com/office/drawing/2014/main" id="{FD428FE1-1159-15FF-013E-D89134BB8F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2A68A099-738C-D9CF-EB30-912D54D9FB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0C302FE-C65E-47D3-8D37-B2C110D9CE3B}" type="slidenum">
              <a:rPr lang="en-US" altLang="en-US" sz="1300"/>
              <a:pPr/>
              <a:t>17</a:t>
            </a:fld>
            <a:endParaRPr lang="en-US" altLang="en-US" sz="1300"/>
          </a:p>
        </p:txBody>
      </p:sp>
      <p:sp>
        <p:nvSpPr>
          <p:cNvPr id="37891" name="Rectangle 2">
            <a:extLst>
              <a:ext uri="{FF2B5EF4-FFF2-40B4-BE49-F238E27FC236}">
                <a16:creationId xmlns:a16="http://schemas.microsoft.com/office/drawing/2014/main" id="{9A02DB54-86C9-17FD-78F8-8D23C214C72A}"/>
              </a:ext>
            </a:extLst>
          </p:cNvPr>
          <p:cNvSpPr>
            <a:spLocks noRot="1" noChangeArrowheads="1" noTextEdit="1"/>
          </p:cNvSpPr>
          <p:nvPr>
            <p:ph type="sldImg"/>
          </p:nvPr>
        </p:nvSpPr>
        <p:spPr>
          <a:xfrm>
            <a:off x="1258888" y="720725"/>
            <a:ext cx="4800600" cy="3600450"/>
          </a:xfrm>
          <a:ln/>
        </p:spPr>
      </p:sp>
      <p:sp>
        <p:nvSpPr>
          <p:cNvPr id="37892" name="Rectangle 3">
            <a:extLst>
              <a:ext uri="{FF2B5EF4-FFF2-40B4-BE49-F238E27FC236}">
                <a16:creationId xmlns:a16="http://schemas.microsoft.com/office/drawing/2014/main" id="{EA8F6705-4121-1A09-958D-658C7E4937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a:extLst>
              <a:ext uri="{FF2B5EF4-FFF2-40B4-BE49-F238E27FC236}">
                <a16:creationId xmlns:a16="http://schemas.microsoft.com/office/drawing/2014/main" id="{24D3E5D8-52AC-FA33-1369-A1E0136EAE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6B1B19A-6CD3-449D-A75D-BDAAD00B414F}" type="slidenum">
              <a:rPr lang="en-US" altLang="en-US" sz="1300"/>
              <a:pPr/>
              <a:t>92</a:t>
            </a:fld>
            <a:endParaRPr lang="en-US" altLang="en-US" sz="1300"/>
          </a:p>
        </p:txBody>
      </p:sp>
      <p:sp>
        <p:nvSpPr>
          <p:cNvPr id="160771" name="Rectangle 2">
            <a:extLst>
              <a:ext uri="{FF2B5EF4-FFF2-40B4-BE49-F238E27FC236}">
                <a16:creationId xmlns:a16="http://schemas.microsoft.com/office/drawing/2014/main" id="{ED058304-F1AF-277E-837A-00C1598E67D8}"/>
              </a:ext>
            </a:extLst>
          </p:cNvPr>
          <p:cNvSpPr>
            <a:spLocks noRot="1" noChangeArrowheads="1" noTextEdit="1"/>
          </p:cNvSpPr>
          <p:nvPr>
            <p:ph type="sldImg"/>
          </p:nvPr>
        </p:nvSpPr>
        <p:spPr>
          <a:xfrm>
            <a:off x="1258888" y="720725"/>
            <a:ext cx="4800600" cy="3600450"/>
          </a:xfrm>
          <a:ln/>
        </p:spPr>
      </p:sp>
      <p:sp>
        <p:nvSpPr>
          <p:cNvPr id="160772" name="Rectangle 3">
            <a:extLst>
              <a:ext uri="{FF2B5EF4-FFF2-40B4-BE49-F238E27FC236}">
                <a16:creationId xmlns:a16="http://schemas.microsoft.com/office/drawing/2014/main" id="{8A0D720D-DA2E-C34E-CD31-F18E58CA82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a:extLst>
              <a:ext uri="{FF2B5EF4-FFF2-40B4-BE49-F238E27FC236}">
                <a16:creationId xmlns:a16="http://schemas.microsoft.com/office/drawing/2014/main" id="{24645FC4-4D66-8F00-28C1-58A841C62B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83F16BB-9A48-4194-8101-66FE741904A5}" type="slidenum">
              <a:rPr lang="en-US" altLang="en-US" sz="1300"/>
              <a:pPr/>
              <a:t>93</a:t>
            </a:fld>
            <a:endParaRPr lang="en-US" altLang="en-US" sz="1300"/>
          </a:p>
        </p:txBody>
      </p:sp>
      <p:sp>
        <p:nvSpPr>
          <p:cNvPr id="162819" name="Rectangle 2">
            <a:extLst>
              <a:ext uri="{FF2B5EF4-FFF2-40B4-BE49-F238E27FC236}">
                <a16:creationId xmlns:a16="http://schemas.microsoft.com/office/drawing/2014/main" id="{C335E8F3-232D-E771-7DFA-9D72991D05F9}"/>
              </a:ext>
            </a:extLst>
          </p:cNvPr>
          <p:cNvSpPr>
            <a:spLocks noRot="1" noChangeArrowheads="1" noTextEdit="1"/>
          </p:cNvSpPr>
          <p:nvPr>
            <p:ph type="sldImg"/>
          </p:nvPr>
        </p:nvSpPr>
        <p:spPr>
          <a:xfrm>
            <a:off x="1258888" y="720725"/>
            <a:ext cx="4800600" cy="3600450"/>
          </a:xfrm>
          <a:ln/>
        </p:spPr>
      </p:sp>
      <p:sp>
        <p:nvSpPr>
          <p:cNvPr id="162820" name="Rectangle 3">
            <a:extLst>
              <a:ext uri="{FF2B5EF4-FFF2-40B4-BE49-F238E27FC236}">
                <a16:creationId xmlns:a16="http://schemas.microsoft.com/office/drawing/2014/main" id="{A36E7B09-042A-8867-8672-3A0ACC66E6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a:extLst>
              <a:ext uri="{FF2B5EF4-FFF2-40B4-BE49-F238E27FC236}">
                <a16:creationId xmlns:a16="http://schemas.microsoft.com/office/drawing/2014/main" id="{0A056B45-722F-E4F0-41DD-5BD7B23B7A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A6968E8-FFB2-4C94-AC90-7AB17BDBA113}" type="slidenum">
              <a:rPr lang="en-US" altLang="en-US" sz="1300"/>
              <a:pPr/>
              <a:t>94</a:t>
            </a:fld>
            <a:endParaRPr lang="en-US" altLang="en-US" sz="1300"/>
          </a:p>
        </p:txBody>
      </p:sp>
      <p:sp>
        <p:nvSpPr>
          <p:cNvPr id="164867" name="Rectangle 2">
            <a:extLst>
              <a:ext uri="{FF2B5EF4-FFF2-40B4-BE49-F238E27FC236}">
                <a16:creationId xmlns:a16="http://schemas.microsoft.com/office/drawing/2014/main" id="{55F5E108-8D39-A46E-68E9-B4132489EDF1}"/>
              </a:ext>
            </a:extLst>
          </p:cNvPr>
          <p:cNvSpPr>
            <a:spLocks noRot="1" noChangeArrowheads="1" noTextEdit="1"/>
          </p:cNvSpPr>
          <p:nvPr>
            <p:ph type="sldImg"/>
          </p:nvPr>
        </p:nvSpPr>
        <p:spPr>
          <a:xfrm>
            <a:off x="1258888" y="720725"/>
            <a:ext cx="4800600" cy="3600450"/>
          </a:xfrm>
          <a:ln/>
        </p:spPr>
      </p:sp>
      <p:sp>
        <p:nvSpPr>
          <p:cNvPr id="164868" name="Rectangle 3">
            <a:extLst>
              <a:ext uri="{FF2B5EF4-FFF2-40B4-BE49-F238E27FC236}">
                <a16:creationId xmlns:a16="http://schemas.microsoft.com/office/drawing/2014/main" id="{1FD31BDF-525A-9082-64C9-E6E6B7BDB2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a:extLst>
              <a:ext uri="{FF2B5EF4-FFF2-40B4-BE49-F238E27FC236}">
                <a16:creationId xmlns:a16="http://schemas.microsoft.com/office/drawing/2014/main" id="{A736D0B9-9865-47F8-30FE-B1A646AF79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58ED44A-F72E-472D-B7CB-C19F21DB309F}" type="slidenum">
              <a:rPr lang="en-US" altLang="en-US" sz="1300"/>
              <a:pPr/>
              <a:t>95</a:t>
            </a:fld>
            <a:endParaRPr lang="en-US" altLang="en-US" sz="1300"/>
          </a:p>
        </p:txBody>
      </p:sp>
      <p:sp>
        <p:nvSpPr>
          <p:cNvPr id="166915" name="Rectangle 2">
            <a:extLst>
              <a:ext uri="{FF2B5EF4-FFF2-40B4-BE49-F238E27FC236}">
                <a16:creationId xmlns:a16="http://schemas.microsoft.com/office/drawing/2014/main" id="{BD795F4E-A6BA-5206-AE97-306A1BC150A3}"/>
              </a:ext>
            </a:extLst>
          </p:cNvPr>
          <p:cNvSpPr>
            <a:spLocks noRot="1" noChangeArrowheads="1" noTextEdit="1"/>
          </p:cNvSpPr>
          <p:nvPr>
            <p:ph type="sldImg"/>
          </p:nvPr>
        </p:nvSpPr>
        <p:spPr>
          <a:xfrm>
            <a:off x="1258888" y="720725"/>
            <a:ext cx="4800600" cy="3600450"/>
          </a:xfrm>
          <a:ln/>
        </p:spPr>
      </p:sp>
      <p:sp>
        <p:nvSpPr>
          <p:cNvPr id="166916" name="Rectangle 3">
            <a:extLst>
              <a:ext uri="{FF2B5EF4-FFF2-40B4-BE49-F238E27FC236}">
                <a16:creationId xmlns:a16="http://schemas.microsoft.com/office/drawing/2014/main" id="{98705E84-174B-ED64-EA60-4EE960D7E2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a:extLst>
              <a:ext uri="{FF2B5EF4-FFF2-40B4-BE49-F238E27FC236}">
                <a16:creationId xmlns:a16="http://schemas.microsoft.com/office/drawing/2014/main" id="{04F03795-7D59-0B67-7456-7561F5FE9A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273C7E6-EA14-45A7-B932-235360CFBF6B}" type="slidenum">
              <a:rPr lang="en-US" altLang="en-US" sz="1300"/>
              <a:pPr/>
              <a:t>96</a:t>
            </a:fld>
            <a:endParaRPr lang="en-US" altLang="en-US" sz="1300"/>
          </a:p>
        </p:txBody>
      </p:sp>
      <p:sp>
        <p:nvSpPr>
          <p:cNvPr id="168963" name="Rectangle 2">
            <a:extLst>
              <a:ext uri="{FF2B5EF4-FFF2-40B4-BE49-F238E27FC236}">
                <a16:creationId xmlns:a16="http://schemas.microsoft.com/office/drawing/2014/main" id="{CEE94A2D-D501-CFB5-5D01-E0B4B53637E1}"/>
              </a:ext>
            </a:extLst>
          </p:cNvPr>
          <p:cNvSpPr>
            <a:spLocks noRot="1" noChangeArrowheads="1" noTextEdit="1"/>
          </p:cNvSpPr>
          <p:nvPr>
            <p:ph type="sldImg"/>
          </p:nvPr>
        </p:nvSpPr>
        <p:spPr>
          <a:xfrm>
            <a:off x="1258888" y="720725"/>
            <a:ext cx="4800600" cy="3600450"/>
          </a:xfrm>
          <a:ln/>
        </p:spPr>
      </p:sp>
      <p:sp>
        <p:nvSpPr>
          <p:cNvPr id="168964" name="Rectangle 3">
            <a:extLst>
              <a:ext uri="{FF2B5EF4-FFF2-40B4-BE49-F238E27FC236}">
                <a16:creationId xmlns:a16="http://schemas.microsoft.com/office/drawing/2014/main" id="{2B8EEEE2-233D-51E9-D4BE-6F915493CE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a:extLst>
              <a:ext uri="{FF2B5EF4-FFF2-40B4-BE49-F238E27FC236}">
                <a16:creationId xmlns:a16="http://schemas.microsoft.com/office/drawing/2014/main" id="{1B855D4F-00D1-E08A-043F-6E6F324382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2CF2F07-EC25-48D8-9A46-7C5AEB89199B}" type="slidenum">
              <a:rPr lang="en-US" altLang="en-US" sz="1300"/>
              <a:pPr/>
              <a:t>97</a:t>
            </a:fld>
            <a:endParaRPr lang="en-US" altLang="en-US" sz="1300"/>
          </a:p>
        </p:txBody>
      </p:sp>
      <p:sp>
        <p:nvSpPr>
          <p:cNvPr id="171011" name="Rectangle 2">
            <a:extLst>
              <a:ext uri="{FF2B5EF4-FFF2-40B4-BE49-F238E27FC236}">
                <a16:creationId xmlns:a16="http://schemas.microsoft.com/office/drawing/2014/main" id="{CA91C472-974A-2AFF-CB0A-97EE62BF9AD8}"/>
              </a:ext>
            </a:extLst>
          </p:cNvPr>
          <p:cNvSpPr>
            <a:spLocks noRot="1" noChangeArrowheads="1" noTextEdit="1"/>
          </p:cNvSpPr>
          <p:nvPr>
            <p:ph type="sldImg"/>
          </p:nvPr>
        </p:nvSpPr>
        <p:spPr>
          <a:xfrm>
            <a:off x="1258888" y="720725"/>
            <a:ext cx="4800600" cy="3600450"/>
          </a:xfrm>
          <a:ln/>
        </p:spPr>
      </p:sp>
      <p:sp>
        <p:nvSpPr>
          <p:cNvPr id="171012" name="Rectangle 3">
            <a:extLst>
              <a:ext uri="{FF2B5EF4-FFF2-40B4-BE49-F238E27FC236}">
                <a16:creationId xmlns:a16="http://schemas.microsoft.com/office/drawing/2014/main" id="{2C7ED193-6CF2-ADB6-C877-F49FE4AEBD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30C9A615-2136-A82B-4BF9-3C39F3D452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D23A9B3-BE5D-497B-ACB0-DCC48330F249}" type="slidenum">
              <a:rPr lang="en-US" altLang="en-US" sz="1300"/>
              <a:pPr/>
              <a:t>18</a:t>
            </a:fld>
            <a:endParaRPr lang="en-US" altLang="en-US" sz="1300"/>
          </a:p>
        </p:txBody>
      </p:sp>
      <p:sp>
        <p:nvSpPr>
          <p:cNvPr id="39939" name="Rectangle 2">
            <a:extLst>
              <a:ext uri="{FF2B5EF4-FFF2-40B4-BE49-F238E27FC236}">
                <a16:creationId xmlns:a16="http://schemas.microsoft.com/office/drawing/2014/main" id="{74416561-7308-7605-318A-1FC0AED7B169}"/>
              </a:ext>
            </a:extLst>
          </p:cNvPr>
          <p:cNvSpPr>
            <a:spLocks noRot="1" noChangeArrowheads="1" noTextEdit="1"/>
          </p:cNvSpPr>
          <p:nvPr>
            <p:ph type="sldImg"/>
          </p:nvPr>
        </p:nvSpPr>
        <p:spPr>
          <a:xfrm>
            <a:off x="1258888" y="720725"/>
            <a:ext cx="4800600" cy="3600450"/>
          </a:xfrm>
          <a:ln/>
        </p:spPr>
      </p:sp>
      <p:sp>
        <p:nvSpPr>
          <p:cNvPr id="39940" name="Rectangle 3">
            <a:extLst>
              <a:ext uri="{FF2B5EF4-FFF2-40B4-BE49-F238E27FC236}">
                <a16:creationId xmlns:a16="http://schemas.microsoft.com/office/drawing/2014/main" id="{A009100F-D6EC-E573-4E77-AF1EADC7FC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2ABE3757-CF8B-CF76-2E75-03524A3C09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E83A6DF-6433-43A3-96CB-502232FF025F}" type="slidenum">
              <a:rPr lang="en-US" altLang="en-US" sz="1300"/>
              <a:pPr/>
              <a:t>19</a:t>
            </a:fld>
            <a:endParaRPr lang="en-US" altLang="en-US" sz="1300"/>
          </a:p>
        </p:txBody>
      </p:sp>
      <p:sp>
        <p:nvSpPr>
          <p:cNvPr id="41987" name="Rectangle 2">
            <a:extLst>
              <a:ext uri="{FF2B5EF4-FFF2-40B4-BE49-F238E27FC236}">
                <a16:creationId xmlns:a16="http://schemas.microsoft.com/office/drawing/2014/main" id="{877069C4-A63E-A71C-53D6-8C8432A419E4}"/>
              </a:ext>
            </a:extLst>
          </p:cNvPr>
          <p:cNvSpPr>
            <a:spLocks noRot="1" noChangeArrowheads="1" noTextEdit="1"/>
          </p:cNvSpPr>
          <p:nvPr>
            <p:ph type="sldImg"/>
          </p:nvPr>
        </p:nvSpPr>
        <p:spPr>
          <a:xfrm>
            <a:off x="1258888" y="720725"/>
            <a:ext cx="4800600" cy="3600450"/>
          </a:xfrm>
          <a:ln/>
        </p:spPr>
      </p:sp>
      <p:sp>
        <p:nvSpPr>
          <p:cNvPr id="41988" name="Rectangle 3">
            <a:extLst>
              <a:ext uri="{FF2B5EF4-FFF2-40B4-BE49-F238E27FC236}">
                <a16:creationId xmlns:a16="http://schemas.microsoft.com/office/drawing/2014/main" id="{04DFC95E-AB9A-1825-0852-493D6DA3E7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BCD81A77-7CC2-83C7-D8F0-282CBCCA1F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DEE6A12-70C0-4E12-8676-32277699D590}" type="slidenum">
              <a:rPr lang="en-US" altLang="en-US" sz="1300"/>
              <a:pPr/>
              <a:t>20</a:t>
            </a:fld>
            <a:endParaRPr lang="en-US" altLang="en-US" sz="1300"/>
          </a:p>
        </p:txBody>
      </p:sp>
      <p:sp>
        <p:nvSpPr>
          <p:cNvPr id="44035" name="Rectangle 2">
            <a:extLst>
              <a:ext uri="{FF2B5EF4-FFF2-40B4-BE49-F238E27FC236}">
                <a16:creationId xmlns:a16="http://schemas.microsoft.com/office/drawing/2014/main" id="{BF37F9FD-69C4-61BB-AC10-7E117F568DFB}"/>
              </a:ext>
            </a:extLst>
          </p:cNvPr>
          <p:cNvSpPr>
            <a:spLocks noRot="1" noChangeArrowheads="1" noTextEdit="1"/>
          </p:cNvSpPr>
          <p:nvPr>
            <p:ph type="sldImg"/>
          </p:nvPr>
        </p:nvSpPr>
        <p:spPr>
          <a:xfrm>
            <a:off x="1258888" y="720725"/>
            <a:ext cx="4800600" cy="3600450"/>
          </a:xfrm>
          <a:ln/>
        </p:spPr>
      </p:sp>
      <p:sp>
        <p:nvSpPr>
          <p:cNvPr id="44036" name="Rectangle 3">
            <a:extLst>
              <a:ext uri="{FF2B5EF4-FFF2-40B4-BE49-F238E27FC236}">
                <a16:creationId xmlns:a16="http://schemas.microsoft.com/office/drawing/2014/main" id="{5883E725-2A60-4FD7-F11C-49BB51DA50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E83A59FC-CA41-988F-027C-AD32DA08C0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AF806D6-02DC-4D74-86D0-DCB924A56E97}" type="slidenum">
              <a:rPr lang="en-US" altLang="en-US" sz="1300"/>
              <a:pPr/>
              <a:t>21</a:t>
            </a:fld>
            <a:endParaRPr lang="en-US" altLang="en-US" sz="1300"/>
          </a:p>
        </p:txBody>
      </p:sp>
      <p:sp>
        <p:nvSpPr>
          <p:cNvPr id="46083" name="Rectangle 2">
            <a:extLst>
              <a:ext uri="{FF2B5EF4-FFF2-40B4-BE49-F238E27FC236}">
                <a16:creationId xmlns:a16="http://schemas.microsoft.com/office/drawing/2014/main" id="{580D6076-58C6-1861-3CFF-0A9DBFF20EF5}"/>
              </a:ext>
            </a:extLst>
          </p:cNvPr>
          <p:cNvSpPr>
            <a:spLocks noRot="1" noChangeArrowheads="1" noTextEdit="1"/>
          </p:cNvSpPr>
          <p:nvPr>
            <p:ph type="sldImg"/>
          </p:nvPr>
        </p:nvSpPr>
        <p:spPr>
          <a:xfrm>
            <a:off x="1258888" y="720725"/>
            <a:ext cx="4800600" cy="3600450"/>
          </a:xfrm>
          <a:ln/>
        </p:spPr>
      </p:sp>
      <p:sp>
        <p:nvSpPr>
          <p:cNvPr id="46084" name="Rectangle 3">
            <a:extLst>
              <a:ext uri="{FF2B5EF4-FFF2-40B4-BE49-F238E27FC236}">
                <a16:creationId xmlns:a16="http://schemas.microsoft.com/office/drawing/2014/main" id="{23673EBC-61A4-FAB6-62B2-C3C17BC7D9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Footer Placeholder 3">
            <a:extLst>
              <a:ext uri="{FF2B5EF4-FFF2-40B4-BE49-F238E27FC236}">
                <a16:creationId xmlns:a16="http://schemas.microsoft.com/office/drawing/2014/main" id="{78E1156F-6F0C-DB6C-87F7-4448D131135E}"/>
              </a:ext>
            </a:extLst>
          </p:cNvPr>
          <p:cNvSpPr>
            <a:spLocks noGrp="1"/>
          </p:cNvSpPr>
          <p:nvPr>
            <p:ph type="ftr" sz="quarter" idx="10"/>
          </p:nvPr>
        </p:nvSpPr>
        <p:spPr/>
        <p:txBody>
          <a:bodyPr/>
          <a:lstStyle>
            <a:lvl1pPr>
              <a:defRPr/>
            </a:lvl1pPr>
          </a:lstStyle>
          <a:p>
            <a:pPr>
              <a:defRPr/>
            </a:pPr>
            <a:r>
              <a:rPr lang="en-US"/>
              <a:t>© Copyright 1996 - 2006 by Dr. Tony Alessandra, Alessandra &amp; Associates and Platinum Rule Group, LLC. All rights reserved.</a:t>
            </a:r>
          </a:p>
        </p:txBody>
      </p:sp>
    </p:spTree>
    <p:extLst>
      <p:ext uri="{BB962C8B-B14F-4D97-AF65-F5344CB8AC3E}">
        <p14:creationId xmlns:p14="http://schemas.microsoft.com/office/powerpoint/2010/main" val="1731570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E340A438-8735-983C-9CEE-45A3280306E5}"/>
              </a:ext>
            </a:extLst>
          </p:cNvPr>
          <p:cNvSpPr>
            <a:spLocks noGrp="1"/>
          </p:cNvSpPr>
          <p:nvPr>
            <p:ph type="ftr" sz="quarter" idx="10"/>
          </p:nvPr>
        </p:nvSpPr>
        <p:spPr/>
        <p:txBody>
          <a:bodyPr/>
          <a:lstStyle>
            <a:lvl1pPr>
              <a:defRPr/>
            </a:lvl1pPr>
          </a:lstStyle>
          <a:p>
            <a:pPr>
              <a:defRPr/>
            </a:pPr>
            <a:r>
              <a:rPr lang="en-US"/>
              <a:t>© Copyright 1996 - 2006 by Dr. Tony Alessandra, Alessandra &amp; Associates and Platinum Rule Group, LLC. All rights reserved.</a:t>
            </a:r>
          </a:p>
        </p:txBody>
      </p:sp>
    </p:spTree>
    <p:extLst>
      <p:ext uri="{BB962C8B-B14F-4D97-AF65-F5344CB8AC3E}">
        <p14:creationId xmlns:p14="http://schemas.microsoft.com/office/powerpoint/2010/main" val="870168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371600"/>
            <a:ext cx="21717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1600"/>
            <a:ext cx="6362700" cy="4800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9AF55E1-DDC9-71ED-5860-95AFAA9A00EB}"/>
              </a:ext>
            </a:extLst>
          </p:cNvPr>
          <p:cNvSpPr>
            <a:spLocks noGrp="1"/>
          </p:cNvSpPr>
          <p:nvPr>
            <p:ph type="ftr" sz="quarter" idx="10"/>
          </p:nvPr>
        </p:nvSpPr>
        <p:spPr/>
        <p:txBody>
          <a:bodyPr/>
          <a:lstStyle>
            <a:lvl1pPr>
              <a:defRPr/>
            </a:lvl1pPr>
          </a:lstStyle>
          <a:p>
            <a:pPr>
              <a:defRPr/>
            </a:pPr>
            <a:r>
              <a:rPr lang="en-US"/>
              <a:t>© Copyright 1996 - 2006 by Dr. Tony Alessandra, Alessandra &amp; Associates and Platinum Rule Group, LLC. All rights reserved.</a:t>
            </a:r>
          </a:p>
        </p:txBody>
      </p:sp>
    </p:spTree>
    <p:extLst>
      <p:ext uri="{BB962C8B-B14F-4D97-AF65-F5344CB8AC3E}">
        <p14:creationId xmlns:p14="http://schemas.microsoft.com/office/powerpoint/2010/main" val="302598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1371600"/>
            <a:ext cx="86868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BD0F1AB8-473D-1589-88F0-EE03EBB55137}"/>
              </a:ext>
            </a:extLst>
          </p:cNvPr>
          <p:cNvSpPr>
            <a:spLocks noGrp="1"/>
          </p:cNvSpPr>
          <p:nvPr>
            <p:ph type="ftr" sz="quarter" idx="10"/>
          </p:nvPr>
        </p:nvSpPr>
        <p:spPr/>
        <p:txBody>
          <a:bodyPr/>
          <a:lstStyle>
            <a:lvl1pPr>
              <a:defRPr/>
            </a:lvl1pPr>
          </a:lstStyle>
          <a:p>
            <a:pPr>
              <a:defRPr/>
            </a:pPr>
            <a:r>
              <a:rPr lang="en-US"/>
              <a:t>© Copyright 1996 - 2006 by Dr. Tony Alessandra, Alessandra &amp; Associates and Platinum Rule Group, LLC. All rights reserved.</a:t>
            </a:r>
          </a:p>
        </p:txBody>
      </p:sp>
    </p:spTree>
    <p:extLst>
      <p:ext uri="{BB962C8B-B14F-4D97-AF65-F5344CB8AC3E}">
        <p14:creationId xmlns:p14="http://schemas.microsoft.com/office/powerpoint/2010/main" val="190816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D239AF4-7645-73E8-4308-B0D1623A17D5}"/>
              </a:ext>
            </a:extLst>
          </p:cNvPr>
          <p:cNvSpPr>
            <a:spLocks noGrp="1"/>
          </p:cNvSpPr>
          <p:nvPr>
            <p:ph type="ftr" sz="quarter" idx="10"/>
          </p:nvPr>
        </p:nvSpPr>
        <p:spPr/>
        <p:txBody>
          <a:bodyPr/>
          <a:lstStyle>
            <a:lvl1pPr>
              <a:defRPr/>
            </a:lvl1pPr>
          </a:lstStyle>
          <a:p>
            <a:pPr>
              <a:defRPr/>
            </a:pPr>
            <a:r>
              <a:rPr lang="en-US"/>
              <a:t>© Copyright 1996 - 2006 by Dr. Tony Alessandra, Alessandra &amp; Associates and Platinum Rule Group, LLC. All rights reserved.</a:t>
            </a:r>
          </a:p>
        </p:txBody>
      </p:sp>
    </p:spTree>
    <p:extLst>
      <p:ext uri="{BB962C8B-B14F-4D97-AF65-F5344CB8AC3E}">
        <p14:creationId xmlns:p14="http://schemas.microsoft.com/office/powerpoint/2010/main" val="1672646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a:extLst>
              <a:ext uri="{FF2B5EF4-FFF2-40B4-BE49-F238E27FC236}">
                <a16:creationId xmlns:a16="http://schemas.microsoft.com/office/drawing/2014/main" id="{96CFBFF8-2F3A-3C12-1C9F-6E43201B86E8}"/>
              </a:ext>
            </a:extLst>
          </p:cNvPr>
          <p:cNvSpPr>
            <a:spLocks noGrp="1"/>
          </p:cNvSpPr>
          <p:nvPr>
            <p:ph type="ftr" sz="quarter" idx="10"/>
          </p:nvPr>
        </p:nvSpPr>
        <p:spPr/>
        <p:txBody>
          <a:bodyPr/>
          <a:lstStyle>
            <a:lvl1pPr>
              <a:defRPr/>
            </a:lvl1pPr>
          </a:lstStyle>
          <a:p>
            <a:pPr>
              <a:defRPr/>
            </a:pPr>
            <a:r>
              <a:rPr lang="en-US"/>
              <a:t>© Copyright 1996 - 2006 by Dr. Tony Alessandra, Alessandra &amp; Associates and Platinum Rule Group, LLC. All rights reserved.</a:t>
            </a:r>
          </a:p>
        </p:txBody>
      </p:sp>
    </p:spTree>
    <p:extLst>
      <p:ext uri="{BB962C8B-B14F-4D97-AF65-F5344CB8AC3E}">
        <p14:creationId xmlns:p14="http://schemas.microsoft.com/office/powerpoint/2010/main" val="3564928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2438400"/>
            <a:ext cx="41148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438400"/>
            <a:ext cx="41148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2CFF508-D79A-F432-474F-8324C55DF27D}"/>
              </a:ext>
            </a:extLst>
          </p:cNvPr>
          <p:cNvSpPr>
            <a:spLocks noGrp="1"/>
          </p:cNvSpPr>
          <p:nvPr>
            <p:ph type="ftr" sz="quarter" idx="10"/>
          </p:nvPr>
        </p:nvSpPr>
        <p:spPr/>
        <p:txBody>
          <a:bodyPr/>
          <a:lstStyle>
            <a:lvl1pPr>
              <a:defRPr/>
            </a:lvl1pPr>
          </a:lstStyle>
          <a:p>
            <a:pPr>
              <a:defRPr/>
            </a:pPr>
            <a:r>
              <a:rPr lang="en-US"/>
              <a:t>© Copyright 1996 - 2006 by Dr. Tony Alessandra, Alessandra &amp; Associates and Platinum Rule Group, LLC. All rights reserved.</a:t>
            </a:r>
          </a:p>
        </p:txBody>
      </p:sp>
    </p:spTree>
    <p:extLst>
      <p:ext uri="{BB962C8B-B14F-4D97-AF65-F5344CB8AC3E}">
        <p14:creationId xmlns:p14="http://schemas.microsoft.com/office/powerpoint/2010/main" val="4258483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A21547E1-60CE-E975-CB7B-D25404195FFA}"/>
              </a:ext>
            </a:extLst>
          </p:cNvPr>
          <p:cNvSpPr>
            <a:spLocks noGrp="1"/>
          </p:cNvSpPr>
          <p:nvPr>
            <p:ph type="ftr" sz="quarter" idx="10"/>
          </p:nvPr>
        </p:nvSpPr>
        <p:spPr/>
        <p:txBody>
          <a:bodyPr/>
          <a:lstStyle>
            <a:lvl1pPr>
              <a:defRPr/>
            </a:lvl1pPr>
          </a:lstStyle>
          <a:p>
            <a:pPr>
              <a:defRPr/>
            </a:pPr>
            <a:r>
              <a:rPr lang="en-US"/>
              <a:t>© Copyright 1996 - 2006 by Dr. Tony Alessandra, Alessandra &amp; Associates and Platinum Rule Group, LLC. All rights reserved.</a:t>
            </a:r>
          </a:p>
        </p:txBody>
      </p:sp>
    </p:spTree>
    <p:extLst>
      <p:ext uri="{BB962C8B-B14F-4D97-AF65-F5344CB8AC3E}">
        <p14:creationId xmlns:p14="http://schemas.microsoft.com/office/powerpoint/2010/main" val="919512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8527CF52-D5E0-E9B4-EB6F-89BC223B7507}"/>
              </a:ext>
            </a:extLst>
          </p:cNvPr>
          <p:cNvSpPr>
            <a:spLocks noGrp="1"/>
          </p:cNvSpPr>
          <p:nvPr>
            <p:ph type="ftr" sz="quarter" idx="10"/>
          </p:nvPr>
        </p:nvSpPr>
        <p:spPr/>
        <p:txBody>
          <a:bodyPr/>
          <a:lstStyle>
            <a:lvl1pPr>
              <a:defRPr/>
            </a:lvl1pPr>
          </a:lstStyle>
          <a:p>
            <a:pPr>
              <a:defRPr/>
            </a:pPr>
            <a:r>
              <a:rPr lang="en-US"/>
              <a:t>© Copyright 1996 - 2006 by Dr. Tony Alessandra, Alessandra &amp; Associates and Platinum Rule Group, LLC. All rights reserved.</a:t>
            </a:r>
          </a:p>
        </p:txBody>
      </p:sp>
    </p:spTree>
    <p:extLst>
      <p:ext uri="{BB962C8B-B14F-4D97-AF65-F5344CB8AC3E}">
        <p14:creationId xmlns:p14="http://schemas.microsoft.com/office/powerpoint/2010/main" val="2631932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332BD31-C48A-B1A0-3946-703F683C12AE}"/>
              </a:ext>
            </a:extLst>
          </p:cNvPr>
          <p:cNvSpPr>
            <a:spLocks noGrp="1"/>
          </p:cNvSpPr>
          <p:nvPr>
            <p:ph type="ftr" sz="quarter" idx="10"/>
          </p:nvPr>
        </p:nvSpPr>
        <p:spPr/>
        <p:txBody>
          <a:bodyPr/>
          <a:lstStyle>
            <a:lvl1pPr>
              <a:defRPr/>
            </a:lvl1pPr>
          </a:lstStyle>
          <a:p>
            <a:pPr>
              <a:defRPr/>
            </a:pPr>
            <a:r>
              <a:rPr lang="en-US"/>
              <a:t>© Copyright 1996 - 2006 by Dr. Tony Alessandra, Alessandra &amp; Associates and Platinum Rule Group, LLC. All rights reserved.</a:t>
            </a:r>
          </a:p>
        </p:txBody>
      </p:sp>
    </p:spTree>
    <p:extLst>
      <p:ext uri="{BB962C8B-B14F-4D97-AF65-F5344CB8AC3E}">
        <p14:creationId xmlns:p14="http://schemas.microsoft.com/office/powerpoint/2010/main" val="1751833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8E6100B6-0038-850C-1114-F3E2C3A25763}"/>
              </a:ext>
            </a:extLst>
          </p:cNvPr>
          <p:cNvSpPr>
            <a:spLocks noGrp="1"/>
          </p:cNvSpPr>
          <p:nvPr>
            <p:ph type="ftr" sz="quarter" idx="10"/>
          </p:nvPr>
        </p:nvSpPr>
        <p:spPr/>
        <p:txBody>
          <a:bodyPr/>
          <a:lstStyle>
            <a:lvl1pPr>
              <a:defRPr/>
            </a:lvl1pPr>
          </a:lstStyle>
          <a:p>
            <a:pPr>
              <a:defRPr/>
            </a:pPr>
            <a:r>
              <a:rPr lang="en-US"/>
              <a:t>© Copyright 1996 - 2006 by Dr. Tony Alessandra, Alessandra &amp; Associates and Platinum Rule Group, LLC. All rights reserved.</a:t>
            </a:r>
          </a:p>
        </p:txBody>
      </p:sp>
    </p:spTree>
    <p:extLst>
      <p:ext uri="{BB962C8B-B14F-4D97-AF65-F5344CB8AC3E}">
        <p14:creationId xmlns:p14="http://schemas.microsoft.com/office/powerpoint/2010/main" val="2086924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472086E2-F047-5D5E-3619-851E383D3B3E}"/>
              </a:ext>
            </a:extLst>
          </p:cNvPr>
          <p:cNvSpPr>
            <a:spLocks noGrp="1"/>
          </p:cNvSpPr>
          <p:nvPr>
            <p:ph type="ftr" sz="quarter" idx="10"/>
          </p:nvPr>
        </p:nvSpPr>
        <p:spPr/>
        <p:txBody>
          <a:bodyPr/>
          <a:lstStyle>
            <a:lvl1pPr>
              <a:defRPr/>
            </a:lvl1pPr>
          </a:lstStyle>
          <a:p>
            <a:pPr>
              <a:defRPr/>
            </a:pPr>
            <a:r>
              <a:rPr lang="en-US"/>
              <a:t>© Copyright 1996 - 2006 by Dr. Tony Alessandra, Alessandra &amp; Associates and Platinum Rule Group, LLC. All rights reserved.</a:t>
            </a:r>
          </a:p>
        </p:txBody>
      </p:sp>
    </p:spTree>
    <p:extLst>
      <p:ext uri="{BB962C8B-B14F-4D97-AF65-F5344CB8AC3E}">
        <p14:creationId xmlns:p14="http://schemas.microsoft.com/office/powerpoint/2010/main" val="3371734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11">
            <a:extLst>
              <a:ext uri="{FF2B5EF4-FFF2-40B4-BE49-F238E27FC236}">
                <a16:creationId xmlns:a16="http://schemas.microsoft.com/office/drawing/2014/main" id="{CCB8950F-B45E-6796-022C-68599689BFE9}"/>
              </a:ext>
            </a:extLst>
          </p:cNvPr>
          <p:cNvSpPr>
            <a:spLocks noChangeArrowheads="1"/>
          </p:cNvSpPr>
          <p:nvPr userDrawn="1"/>
        </p:nvSpPr>
        <p:spPr bwMode="auto">
          <a:xfrm>
            <a:off x="0" y="0"/>
            <a:ext cx="9144000" cy="6553200"/>
          </a:xfrm>
          <a:prstGeom prst="rect">
            <a:avLst/>
          </a:prstGeom>
          <a:gradFill rotWithShape="1">
            <a:gsLst>
              <a:gs pos="0">
                <a:srgbClr val="DDDDDD"/>
              </a:gs>
              <a:gs pos="100000">
                <a:srgbClr val="32548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1027" name="Rectangle 9">
            <a:extLst>
              <a:ext uri="{FF2B5EF4-FFF2-40B4-BE49-F238E27FC236}">
                <a16:creationId xmlns:a16="http://schemas.microsoft.com/office/drawing/2014/main" id="{629C0EF8-2902-14BC-A5F4-4AF60D2A2FAE}"/>
              </a:ext>
            </a:extLst>
          </p:cNvPr>
          <p:cNvSpPr>
            <a:spLocks noChangeArrowheads="1"/>
          </p:cNvSpPr>
          <p:nvPr userDrawn="1"/>
        </p:nvSpPr>
        <p:spPr bwMode="auto">
          <a:xfrm>
            <a:off x="152400" y="1295400"/>
            <a:ext cx="8839200" cy="5181600"/>
          </a:xfrm>
          <a:prstGeom prst="rect">
            <a:avLst/>
          </a:prstGeom>
          <a:solidFill>
            <a:srgbClr val="FFFFFF"/>
          </a:solidFill>
          <a:ln w="19050">
            <a:solidFill>
              <a:srgbClr val="324A88"/>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1028" name="Rectangle 2">
            <a:extLst>
              <a:ext uri="{FF2B5EF4-FFF2-40B4-BE49-F238E27FC236}">
                <a16:creationId xmlns:a16="http://schemas.microsoft.com/office/drawing/2014/main" id="{B28F392A-7DC4-9BA5-9C94-1D68F4A658D7}"/>
              </a:ext>
            </a:extLst>
          </p:cNvPr>
          <p:cNvSpPr>
            <a:spLocks noGrp="1" noChangeArrowheads="1"/>
          </p:cNvSpPr>
          <p:nvPr>
            <p:ph type="title"/>
          </p:nvPr>
        </p:nvSpPr>
        <p:spPr bwMode="auto">
          <a:xfrm>
            <a:off x="228600" y="1371600"/>
            <a:ext cx="868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3">
            <a:extLst>
              <a:ext uri="{FF2B5EF4-FFF2-40B4-BE49-F238E27FC236}">
                <a16:creationId xmlns:a16="http://schemas.microsoft.com/office/drawing/2014/main" id="{07E293E3-945D-5826-890A-4F4AEE1CCC93}"/>
              </a:ext>
            </a:extLst>
          </p:cNvPr>
          <p:cNvSpPr>
            <a:spLocks noGrp="1" noChangeArrowheads="1"/>
          </p:cNvSpPr>
          <p:nvPr>
            <p:ph type="body" idx="1"/>
          </p:nvPr>
        </p:nvSpPr>
        <p:spPr bwMode="auto">
          <a:xfrm>
            <a:off x="381000" y="2438400"/>
            <a:ext cx="8382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13">
            <a:extLst>
              <a:ext uri="{FF2B5EF4-FFF2-40B4-BE49-F238E27FC236}">
                <a16:creationId xmlns:a16="http://schemas.microsoft.com/office/drawing/2014/main" id="{A4F745FA-7AD8-73CA-271E-A8E7E6181174}"/>
              </a:ext>
            </a:extLst>
          </p:cNvPr>
          <p:cNvSpPr>
            <a:spLocks noChangeArrowheads="1"/>
          </p:cNvSpPr>
          <p:nvPr userDrawn="1"/>
        </p:nvSpPr>
        <p:spPr bwMode="auto">
          <a:xfrm>
            <a:off x="0" y="6553200"/>
            <a:ext cx="9144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2" name="Rectangle 5">
            <a:extLst>
              <a:ext uri="{FF2B5EF4-FFF2-40B4-BE49-F238E27FC236}">
                <a16:creationId xmlns:a16="http://schemas.microsoft.com/office/drawing/2014/main" id="{9D807108-84D8-DF5F-304D-542B526B9C2E}"/>
              </a:ext>
            </a:extLst>
          </p:cNvPr>
          <p:cNvSpPr>
            <a:spLocks noGrp="1" noChangeArrowheads="1"/>
          </p:cNvSpPr>
          <p:nvPr>
            <p:ph type="ftr" sz="quarter" idx="3"/>
          </p:nvPr>
        </p:nvSpPr>
        <p:spPr bwMode="auto">
          <a:xfrm>
            <a:off x="228600" y="6553200"/>
            <a:ext cx="868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200">
                <a:solidFill>
                  <a:srgbClr val="325486"/>
                </a:solidFill>
                <a:latin typeface="Arial Narrow" pitchFamily="34" charset="0"/>
                <a:ea typeface="ＭＳ Ｐゴシック" pitchFamily="80" charset="-128"/>
              </a:defRPr>
            </a:lvl1pPr>
          </a:lstStyle>
          <a:p>
            <a:pPr>
              <a:defRPr/>
            </a:pPr>
            <a:r>
              <a:rPr lang="en-US"/>
              <a:t>© Copyright 1996 - 2009 by Dr. Tony Alessandra, Alessandra &amp; Associates and Platinum Rule Group, LLC. Used with permission.</a:t>
            </a:r>
          </a:p>
        </p:txBody>
      </p:sp>
      <p:sp>
        <p:nvSpPr>
          <p:cNvPr id="8" name="TextBox 7">
            <a:extLst>
              <a:ext uri="{FF2B5EF4-FFF2-40B4-BE49-F238E27FC236}">
                <a16:creationId xmlns:a16="http://schemas.microsoft.com/office/drawing/2014/main" id="{2ED74253-0B64-E5DF-233F-B1FEDD1532D5}"/>
              </a:ext>
            </a:extLst>
          </p:cNvPr>
          <p:cNvSpPr txBox="1"/>
          <p:nvPr userDrawn="1"/>
        </p:nvSpPr>
        <p:spPr>
          <a:xfrm>
            <a:off x="228600" y="0"/>
            <a:ext cx="8686800" cy="923925"/>
          </a:xfrm>
          <a:prstGeom prst="rect">
            <a:avLst/>
          </a:prstGeom>
          <a:noFill/>
        </p:spPr>
        <p:txBody>
          <a:bodyPr>
            <a:spAutoFit/>
          </a:bodyPr>
          <a:lstStyle/>
          <a:p>
            <a:pPr algn="ctr">
              <a:defRPr/>
            </a:pPr>
            <a:r>
              <a:rPr lang="en-US" sz="5400" b="1" dirty="0">
                <a:solidFill>
                  <a:srgbClr val="8794B7"/>
                </a:solidFill>
                <a:effectLst>
                  <a:outerShdw blurRad="38100" dist="38100" dir="2700000" algn="tl">
                    <a:srgbClr val="000000">
                      <a:alpha val="43137"/>
                    </a:srgbClr>
                  </a:outerShdw>
                </a:effectLst>
                <a:latin typeface="+mj-lt"/>
                <a:ea typeface="ＭＳ Ｐゴシック" pitchFamily="80" charset="-128"/>
              </a:rPr>
              <a:t>The Platinum Rule</a:t>
            </a:r>
            <a:r>
              <a:rPr lang="en-US" sz="2800" baseline="90000" dirty="0">
                <a:solidFill>
                  <a:srgbClr val="8794B7"/>
                </a:solidFill>
                <a:ea typeface="ＭＳ Ｐゴシック" pitchFamily="80" charset="-128"/>
              </a:rPr>
              <a:t>®</a:t>
            </a:r>
          </a:p>
        </p:txBody>
      </p:sp>
      <p:sp>
        <p:nvSpPr>
          <p:cNvPr id="1033" name="Rectangle 9">
            <a:extLst>
              <a:ext uri="{FF2B5EF4-FFF2-40B4-BE49-F238E27FC236}">
                <a16:creationId xmlns:a16="http://schemas.microsoft.com/office/drawing/2014/main" id="{4D10DFE9-599B-1DD7-614E-D772BCE9B6A3}"/>
              </a:ext>
            </a:extLst>
          </p:cNvPr>
          <p:cNvSpPr>
            <a:spLocks noChangeArrowheads="1"/>
          </p:cNvSpPr>
          <p:nvPr userDrawn="1"/>
        </p:nvSpPr>
        <p:spPr bwMode="auto">
          <a:xfrm>
            <a:off x="152400" y="838200"/>
            <a:ext cx="8839200" cy="381000"/>
          </a:xfrm>
          <a:prstGeom prst="rect">
            <a:avLst/>
          </a:prstGeom>
          <a:solidFill>
            <a:srgbClr val="324C8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1034" name="TextBox 8">
            <a:extLst>
              <a:ext uri="{FF2B5EF4-FFF2-40B4-BE49-F238E27FC236}">
                <a16:creationId xmlns:a16="http://schemas.microsoft.com/office/drawing/2014/main" id="{807422B5-846D-2A08-D969-CC76737BDB4F}"/>
              </a:ext>
            </a:extLst>
          </p:cNvPr>
          <p:cNvSpPr txBox="1">
            <a:spLocks noChangeArrowheads="1"/>
          </p:cNvSpPr>
          <p:nvPr userDrawn="1"/>
        </p:nvSpPr>
        <p:spPr bwMode="auto">
          <a:xfrm>
            <a:off x="152400" y="849313"/>
            <a:ext cx="883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r>
              <a:rPr lang="en-US" altLang="en-US" sz="1800" b="1">
                <a:solidFill>
                  <a:srgbClr val="FFFFFF"/>
                </a:solidFill>
              </a:rPr>
              <a:t>Trainer’s Name </a:t>
            </a:r>
            <a:r>
              <a:rPr lang="en-US" altLang="en-US" sz="1100" b="1" baseline="26000">
                <a:solidFill>
                  <a:srgbClr val="FFFFFF"/>
                </a:solidFill>
              </a:rPr>
              <a:t>■</a:t>
            </a:r>
            <a:r>
              <a:rPr lang="en-US" altLang="en-US" sz="1800" b="1">
                <a:solidFill>
                  <a:srgbClr val="FFFFFF"/>
                </a:solidFill>
              </a:rPr>
              <a:t>   Phone: 508-555-1212   </a:t>
            </a:r>
            <a:r>
              <a:rPr lang="en-US" altLang="en-US" sz="1100" b="1" baseline="26000">
                <a:solidFill>
                  <a:srgbClr val="FFFFFF"/>
                </a:solidFill>
              </a:rPr>
              <a:t>■</a:t>
            </a:r>
            <a:r>
              <a:rPr lang="en-US" altLang="en-US" sz="1800" b="1">
                <a:solidFill>
                  <a:srgbClr val="FFFFFF"/>
                </a:solidFill>
              </a:rPr>
              <a:t>    www.TrainersWebSite.com</a:t>
            </a: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hf sldNum="0" hdr="0" dt="0"/>
  <p:txStyles>
    <p:titleStyle>
      <a:lvl1pPr algn="ctr" rtl="0" eaLnBrk="0" fontAlgn="base" hangingPunct="0">
        <a:spcBef>
          <a:spcPct val="0"/>
        </a:spcBef>
        <a:spcAft>
          <a:spcPct val="0"/>
        </a:spcAft>
        <a:defRPr sz="3600">
          <a:solidFill>
            <a:srgbClr val="334C85"/>
          </a:solidFill>
          <a:latin typeface="+mj-lt"/>
          <a:ea typeface="+mj-ea"/>
          <a:cs typeface="+mj-cs"/>
        </a:defRPr>
      </a:lvl1pPr>
      <a:lvl2pPr algn="ctr" rtl="0" eaLnBrk="0" fontAlgn="base" hangingPunct="0">
        <a:spcBef>
          <a:spcPct val="0"/>
        </a:spcBef>
        <a:spcAft>
          <a:spcPct val="0"/>
        </a:spcAft>
        <a:defRPr sz="3600">
          <a:solidFill>
            <a:srgbClr val="334C85"/>
          </a:solidFill>
          <a:latin typeface="Times New Roman" pitchFamily="18" charset="0"/>
          <a:ea typeface="ＭＳ Ｐゴシック" pitchFamily="80" charset="-128"/>
        </a:defRPr>
      </a:lvl2pPr>
      <a:lvl3pPr algn="ctr" rtl="0" eaLnBrk="0" fontAlgn="base" hangingPunct="0">
        <a:spcBef>
          <a:spcPct val="0"/>
        </a:spcBef>
        <a:spcAft>
          <a:spcPct val="0"/>
        </a:spcAft>
        <a:defRPr sz="3600">
          <a:solidFill>
            <a:srgbClr val="334C85"/>
          </a:solidFill>
          <a:latin typeface="Times New Roman" pitchFamily="18" charset="0"/>
          <a:ea typeface="ＭＳ Ｐゴシック" pitchFamily="80" charset="-128"/>
        </a:defRPr>
      </a:lvl3pPr>
      <a:lvl4pPr algn="ctr" rtl="0" eaLnBrk="0" fontAlgn="base" hangingPunct="0">
        <a:spcBef>
          <a:spcPct val="0"/>
        </a:spcBef>
        <a:spcAft>
          <a:spcPct val="0"/>
        </a:spcAft>
        <a:defRPr sz="3600">
          <a:solidFill>
            <a:srgbClr val="334C85"/>
          </a:solidFill>
          <a:latin typeface="Times New Roman" pitchFamily="18" charset="0"/>
          <a:ea typeface="ＭＳ Ｐゴシック" pitchFamily="80" charset="-128"/>
        </a:defRPr>
      </a:lvl4pPr>
      <a:lvl5pPr algn="ctr" rtl="0" eaLnBrk="0" fontAlgn="base" hangingPunct="0">
        <a:spcBef>
          <a:spcPct val="0"/>
        </a:spcBef>
        <a:spcAft>
          <a:spcPct val="0"/>
        </a:spcAft>
        <a:defRPr sz="3600">
          <a:solidFill>
            <a:srgbClr val="334C85"/>
          </a:solidFill>
          <a:latin typeface="Times New Roman" pitchFamily="18" charset="0"/>
          <a:ea typeface="ＭＳ Ｐゴシック" pitchFamily="80" charset="-128"/>
        </a:defRPr>
      </a:lvl5pPr>
      <a:lvl6pPr marL="457200" algn="ctr" rtl="0" fontAlgn="base">
        <a:spcBef>
          <a:spcPct val="0"/>
        </a:spcBef>
        <a:spcAft>
          <a:spcPct val="0"/>
        </a:spcAft>
        <a:defRPr sz="3600">
          <a:solidFill>
            <a:srgbClr val="334C85"/>
          </a:solidFill>
          <a:latin typeface="Times New Roman" pitchFamily="18" charset="0"/>
          <a:ea typeface="ＭＳ Ｐゴシック" pitchFamily="80" charset="-128"/>
        </a:defRPr>
      </a:lvl6pPr>
      <a:lvl7pPr marL="914400" algn="ctr" rtl="0" fontAlgn="base">
        <a:spcBef>
          <a:spcPct val="0"/>
        </a:spcBef>
        <a:spcAft>
          <a:spcPct val="0"/>
        </a:spcAft>
        <a:defRPr sz="3600">
          <a:solidFill>
            <a:srgbClr val="334C85"/>
          </a:solidFill>
          <a:latin typeface="Times New Roman" pitchFamily="18" charset="0"/>
          <a:ea typeface="ＭＳ Ｐゴシック" pitchFamily="80" charset="-128"/>
        </a:defRPr>
      </a:lvl7pPr>
      <a:lvl8pPr marL="1371600" algn="ctr" rtl="0" fontAlgn="base">
        <a:spcBef>
          <a:spcPct val="0"/>
        </a:spcBef>
        <a:spcAft>
          <a:spcPct val="0"/>
        </a:spcAft>
        <a:defRPr sz="3600">
          <a:solidFill>
            <a:srgbClr val="334C85"/>
          </a:solidFill>
          <a:latin typeface="Times New Roman" pitchFamily="18" charset="0"/>
          <a:ea typeface="ＭＳ Ｐゴシック" pitchFamily="80" charset="-128"/>
        </a:defRPr>
      </a:lvl8pPr>
      <a:lvl9pPr marL="1828800" algn="ctr" rtl="0" fontAlgn="base">
        <a:spcBef>
          <a:spcPct val="0"/>
        </a:spcBef>
        <a:spcAft>
          <a:spcPct val="0"/>
        </a:spcAft>
        <a:defRPr sz="3600">
          <a:solidFill>
            <a:srgbClr val="334C85"/>
          </a:solidFill>
          <a:latin typeface="Times New Roman" pitchFamily="18" charset="0"/>
          <a:ea typeface="ＭＳ Ｐゴシック" pitchFamily="80" charset="-128"/>
        </a:defRPr>
      </a:lvl9pPr>
    </p:titleStyle>
    <p:bodyStyle>
      <a:lvl1pPr marL="342900" indent="-342900" algn="l" rtl="0" eaLnBrk="0" fontAlgn="base" hangingPunct="0">
        <a:spcBef>
          <a:spcPct val="20000"/>
        </a:spcBef>
        <a:spcAft>
          <a:spcPct val="0"/>
        </a:spcAft>
        <a:buChar char="•"/>
        <a:defRPr sz="3200">
          <a:solidFill>
            <a:srgbClr val="334C85"/>
          </a:solidFill>
          <a:latin typeface="+mn-lt"/>
          <a:ea typeface="+mn-ea"/>
          <a:cs typeface="+mn-cs"/>
        </a:defRPr>
      </a:lvl1pPr>
      <a:lvl2pPr marL="742950" indent="-285750" algn="l" rtl="0" eaLnBrk="0" fontAlgn="base" hangingPunct="0">
        <a:spcBef>
          <a:spcPct val="20000"/>
        </a:spcBef>
        <a:spcAft>
          <a:spcPct val="0"/>
        </a:spcAft>
        <a:buChar char="–"/>
        <a:defRPr sz="2800">
          <a:solidFill>
            <a:srgbClr val="334C85"/>
          </a:solidFill>
          <a:latin typeface="+mn-lt"/>
          <a:ea typeface="+mn-ea"/>
        </a:defRPr>
      </a:lvl2pPr>
      <a:lvl3pPr marL="1143000" indent="-228600" algn="l" rtl="0" eaLnBrk="0" fontAlgn="base" hangingPunct="0">
        <a:spcBef>
          <a:spcPct val="20000"/>
        </a:spcBef>
        <a:spcAft>
          <a:spcPct val="0"/>
        </a:spcAft>
        <a:buChar char="•"/>
        <a:defRPr sz="2400">
          <a:solidFill>
            <a:srgbClr val="334C85"/>
          </a:solidFill>
          <a:latin typeface="+mn-lt"/>
          <a:ea typeface="+mn-ea"/>
        </a:defRPr>
      </a:lvl3pPr>
      <a:lvl4pPr marL="1600200" indent="-228600" algn="l" rtl="0" eaLnBrk="0" fontAlgn="base" hangingPunct="0">
        <a:spcBef>
          <a:spcPct val="20000"/>
        </a:spcBef>
        <a:spcAft>
          <a:spcPct val="0"/>
        </a:spcAft>
        <a:buChar char="–"/>
        <a:defRPr sz="2000">
          <a:solidFill>
            <a:srgbClr val="334C85"/>
          </a:solidFill>
          <a:latin typeface="+mn-lt"/>
          <a:ea typeface="+mn-ea"/>
        </a:defRPr>
      </a:lvl4pPr>
      <a:lvl5pPr marL="2057400" indent="-228600" algn="l" rtl="0" eaLnBrk="0" fontAlgn="base" hangingPunct="0">
        <a:spcBef>
          <a:spcPct val="20000"/>
        </a:spcBef>
        <a:spcAft>
          <a:spcPct val="0"/>
        </a:spcAft>
        <a:buChar char="»"/>
        <a:defRPr sz="2000">
          <a:solidFill>
            <a:srgbClr val="334C85"/>
          </a:solidFill>
          <a:latin typeface="+mn-lt"/>
          <a:ea typeface="+mn-ea"/>
        </a:defRPr>
      </a:lvl5pPr>
      <a:lvl6pPr marL="2514600" indent="-228600" algn="l" rtl="0" fontAlgn="base">
        <a:spcBef>
          <a:spcPct val="20000"/>
        </a:spcBef>
        <a:spcAft>
          <a:spcPct val="0"/>
        </a:spcAft>
        <a:buChar char="»"/>
        <a:defRPr sz="2000">
          <a:solidFill>
            <a:srgbClr val="334C85"/>
          </a:solidFill>
          <a:latin typeface="+mn-lt"/>
          <a:ea typeface="+mn-ea"/>
        </a:defRPr>
      </a:lvl6pPr>
      <a:lvl7pPr marL="2971800" indent="-228600" algn="l" rtl="0" fontAlgn="base">
        <a:spcBef>
          <a:spcPct val="20000"/>
        </a:spcBef>
        <a:spcAft>
          <a:spcPct val="0"/>
        </a:spcAft>
        <a:buChar char="»"/>
        <a:defRPr sz="2000">
          <a:solidFill>
            <a:srgbClr val="334C85"/>
          </a:solidFill>
          <a:latin typeface="+mn-lt"/>
          <a:ea typeface="+mn-ea"/>
        </a:defRPr>
      </a:lvl7pPr>
      <a:lvl8pPr marL="3429000" indent="-228600" algn="l" rtl="0" fontAlgn="base">
        <a:spcBef>
          <a:spcPct val="20000"/>
        </a:spcBef>
        <a:spcAft>
          <a:spcPct val="0"/>
        </a:spcAft>
        <a:buChar char="»"/>
        <a:defRPr sz="2000">
          <a:solidFill>
            <a:srgbClr val="334C85"/>
          </a:solidFill>
          <a:latin typeface="+mn-lt"/>
          <a:ea typeface="+mn-ea"/>
        </a:defRPr>
      </a:lvl8pPr>
      <a:lvl9pPr marL="3886200" indent="-228600" algn="l" rtl="0" fontAlgn="base">
        <a:spcBef>
          <a:spcPct val="20000"/>
        </a:spcBef>
        <a:spcAft>
          <a:spcPct val="0"/>
        </a:spcAft>
        <a:buChar char="»"/>
        <a:defRPr sz="2000">
          <a:solidFill>
            <a:srgbClr val="334C85"/>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assessments.platinumrulegroup.com/"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comments" Target="../comments/comment1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a:extLst>
              <a:ext uri="{FF2B5EF4-FFF2-40B4-BE49-F238E27FC236}">
                <a16:creationId xmlns:a16="http://schemas.microsoft.com/office/drawing/2014/main" id="{E49D85A3-312F-55D0-57CA-71A9FBE0E47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16387" name="Rectangle 2">
            <a:extLst>
              <a:ext uri="{FF2B5EF4-FFF2-40B4-BE49-F238E27FC236}">
                <a16:creationId xmlns:a16="http://schemas.microsoft.com/office/drawing/2014/main" id="{4B2A5CB1-A828-C854-7300-6F5CA8A1F3AC}"/>
              </a:ext>
            </a:extLst>
          </p:cNvPr>
          <p:cNvSpPr>
            <a:spLocks noGrp="1" noChangeArrowheads="1"/>
          </p:cNvSpPr>
          <p:nvPr>
            <p:ph type="ctrTitle"/>
          </p:nvPr>
        </p:nvSpPr>
        <p:spPr>
          <a:xfrm>
            <a:off x="228600" y="1600200"/>
            <a:ext cx="8686800" cy="1143000"/>
          </a:xfrm>
        </p:spPr>
        <p:txBody>
          <a:bodyPr/>
          <a:lstStyle/>
          <a:p>
            <a:pPr eaLnBrk="1" hangingPunct="1"/>
            <a:r>
              <a:rPr lang="en-US" altLang="en-US" i="1" dirty="0"/>
              <a:t>The Platinum Rule</a:t>
            </a:r>
            <a:r>
              <a:rPr lang="en-US" altLang="en-US" sz="2000" i="1" baseline="54000" dirty="0">
                <a:latin typeface="Arial" panose="020B0604020202020204" pitchFamily="34" charset="0"/>
                <a:cs typeface="Times New Roman" panose="02020603050405020304" pitchFamily="18" charset="0"/>
              </a:rPr>
              <a:t>®</a:t>
            </a:r>
            <a:br>
              <a:rPr lang="en-US" altLang="en-US" sz="2000" i="1" baseline="54000" dirty="0">
                <a:cs typeface="Times New Roman" panose="02020603050405020304" pitchFamily="18" charset="0"/>
              </a:rPr>
            </a:br>
            <a:r>
              <a:rPr lang="en-US" altLang="en-US" sz="2800" i="1" dirty="0">
                <a:cs typeface="Times New Roman" panose="02020603050405020304" pitchFamily="18" charset="0"/>
              </a:rPr>
              <a:t>Simple Steps for Improving Communications</a:t>
            </a:r>
            <a:r>
              <a:rPr lang="en-US" altLang="en-US" sz="2000" i="1" baseline="30000" dirty="0">
                <a:latin typeface="Arial" panose="020B0604020202020204" pitchFamily="34" charset="0"/>
                <a:cs typeface="Times New Roman" panose="02020603050405020304" pitchFamily="18" charset="0"/>
              </a:rPr>
              <a:t>™</a:t>
            </a:r>
            <a:endParaRPr lang="en-US" altLang="en-US" sz="2000" i="1" baseline="30000" dirty="0">
              <a:cs typeface="Times New Roman" panose="02020603050405020304" pitchFamily="18" charset="0"/>
            </a:endParaRPr>
          </a:p>
        </p:txBody>
      </p:sp>
      <p:sp>
        <p:nvSpPr>
          <p:cNvPr id="16388" name="Rectangle 3">
            <a:extLst>
              <a:ext uri="{FF2B5EF4-FFF2-40B4-BE49-F238E27FC236}">
                <a16:creationId xmlns:a16="http://schemas.microsoft.com/office/drawing/2014/main" id="{06B72FF1-370F-2E63-CA82-3CAC42C00F70}"/>
              </a:ext>
            </a:extLst>
          </p:cNvPr>
          <p:cNvSpPr>
            <a:spLocks noGrp="1" noChangeArrowheads="1"/>
          </p:cNvSpPr>
          <p:nvPr>
            <p:ph type="subTitle" idx="1"/>
          </p:nvPr>
        </p:nvSpPr>
        <p:spPr>
          <a:xfrm>
            <a:off x="228600" y="3810000"/>
            <a:ext cx="8686800" cy="2590800"/>
          </a:xfrm>
        </p:spPr>
        <p:txBody>
          <a:bodyPr/>
          <a:lstStyle/>
          <a:p>
            <a:pPr eaLnBrk="1" hangingPunct="1"/>
            <a:r>
              <a:rPr lang="en-US" altLang="en-US" sz="2000"/>
              <a:t>Developed by:</a:t>
            </a:r>
          </a:p>
          <a:p>
            <a:pPr eaLnBrk="1" hangingPunct="1"/>
            <a:r>
              <a:rPr lang="en-US" altLang="en-US" sz="2400" b="1"/>
              <a:t>Dr. Tony Alessandra &amp; Dr. Michael O’Connor</a:t>
            </a:r>
          </a:p>
          <a:p>
            <a:pPr eaLnBrk="1" hangingPunct="1"/>
            <a:r>
              <a:rPr lang="en-US" altLang="en-US" sz="2000" b="1"/>
              <a:t>with Scott Zimmerman</a:t>
            </a:r>
            <a:endParaRPr lang="en-US" altLang="en-US" sz="1800" b="1"/>
          </a:p>
          <a:p>
            <a:pPr eaLnBrk="1" hangingPunct="1"/>
            <a:endParaRPr lang="en-US" altLang="en-US" sz="1800"/>
          </a:p>
          <a:p>
            <a:pPr eaLnBrk="1" hangingPunct="1"/>
            <a:r>
              <a:rPr lang="en-US" altLang="en-US" sz="2000"/>
              <a:t>Delivered by:</a:t>
            </a:r>
          </a:p>
          <a:p>
            <a:pPr eaLnBrk="1" hangingPunct="1"/>
            <a:r>
              <a:rPr lang="en-US" altLang="en-US" sz="2400" b="1"/>
              <a:t>Your name here</a:t>
            </a:r>
          </a:p>
          <a:p>
            <a:pPr eaLnBrk="1" hangingPunct="1"/>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a:extLst>
              <a:ext uri="{FF2B5EF4-FFF2-40B4-BE49-F238E27FC236}">
                <a16:creationId xmlns:a16="http://schemas.microsoft.com/office/drawing/2014/main" id="{4FB340A9-EDA7-F3A0-8A95-DD8C3ACF743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28675" name="Rectangle 2">
            <a:extLst>
              <a:ext uri="{FF2B5EF4-FFF2-40B4-BE49-F238E27FC236}">
                <a16:creationId xmlns:a16="http://schemas.microsoft.com/office/drawing/2014/main" id="{920C2ECF-B35E-E947-5262-C40F967BECC1}"/>
              </a:ext>
            </a:extLst>
          </p:cNvPr>
          <p:cNvSpPr>
            <a:spLocks noGrp="1" noChangeArrowheads="1"/>
          </p:cNvSpPr>
          <p:nvPr>
            <p:ph type="title"/>
          </p:nvPr>
        </p:nvSpPr>
        <p:spPr/>
        <p:txBody>
          <a:bodyPr/>
          <a:lstStyle/>
          <a:p>
            <a:pPr eaLnBrk="1" hangingPunct="1"/>
            <a:r>
              <a:rPr lang="en-US" altLang="en-US"/>
              <a:t>Lower Interpersonal Tension &amp; Increase Trust</a:t>
            </a:r>
          </a:p>
        </p:txBody>
      </p:sp>
      <p:sp>
        <p:nvSpPr>
          <p:cNvPr id="50179" name="Rectangle 3">
            <a:extLst>
              <a:ext uri="{FF2B5EF4-FFF2-40B4-BE49-F238E27FC236}">
                <a16:creationId xmlns:a16="http://schemas.microsoft.com/office/drawing/2014/main" id="{0F166326-B885-7FF3-0C86-9F9ABC5819AC}"/>
              </a:ext>
            </a:extLst>
          </p:cNvPr>
          <p:cNvSpPr>
            <a:spLocks noGrp="1" noChangeArrowheads="1"/>
          </p:cNvSpPr>
          <p:nvPr>
            <p:ph type="body" idx="1"/>
          </p:nvPr>
        </p:nvSpPr>
        <p:spPr>
          <a:xfrm>
            <a:off x="381000" y="2590800"/>
            <a:ext cx="8534400" cy="3733800"/>
          </a:xfrm>
        </p:spPr>
        <p:txBody>
          <a:bodyPr/>
          <a:lstStyle/>
          <a:p>
            <a:pPr marL="609600" indent="-609600" eaLnBrk="1" hangingPunct="1">
              <a:buFontTx/>
              <a:buAutoNum type="arabicPeriod"/>
            </a:pPr>
            <a:r>
              <a:rPr lang="en-US" altLang="en-US" sz="2800">
                <a:solidFill>
                  <a:srgbClr val="335A85"/>
                </a:solidFill>
              </a:rPr>
              <a:t>Know your own behavioral tendencies</a:t>
            </a:r>
          </a:p>
          <a:p>
            <a:pPr marL="609600" indent="-609600" eaLnBrk="1" hangingPunct="1">
              <a:buFontTx/>
              <a:buAutoNum type="arabicPeriod"/>
            </a:pPr>
            <a:r>
              <a:rPr lang="en-US" altLang="en-US" sz="2800">
                <a:solidFill>
                  <a:srgbClr val="335A85"/>
                </a:solidFill>
              </a:rPr>
              <a:t>Recognize the behavioral style of another person</a:t>
            </a:r>
          </a:p>
          <a:p>
            <a:pPr marL="609600" indent="-609600" eaLnBrk="1" hangingPunct="1">
              <a:buFontTx/>
              <a:buAutoNum type="arabicPeriod"/>
            </a:pPr>
            <a:r>
              <a:rPr lang="en-US" altLang="en-US" sz="2800">
                <a:solidFill>
                  <a:srgbClr val="335A85"/>
                </a:solidFill>
              </a:rPr>
              <a:t>Adapt your communication style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fade">
                                      <p:cBhvr>
                                        <p:cTn id="7" dur="2000"/>
                                        <p:tgtEl>
                                          <p:spTgt spid="501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fade">
                                      <p:cBhvr>
                                        <p:cTn id="12" dur="2000"/>
                                        <p:tgtEl>
                                          <p:spTgt spid="501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0179">
                                            <p:txEl>
                                              <p:pRg st="2" end="2"/>
                                            </p:txEl>
                                          </p:spTgt>
                                        </p:tgtEl>
                                        <p:attrNameLst>
                                          <p:attrName>style.visibility</p:attrName>
                                        </p:attrNameLst>
                                      </p:cBhvr>
                                      <p:to>
                                        <p:strVal val="visible"/>
                                      </p:to>
                                    </p:set>
                                    <p:animEffect transition="in" filter="fade">
                                      <p:cBhvr>
                                        <p:cTn id="17" dur="2000"/>
                                        <p:tgtEl>
                                          <p:spTgt spid="501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Footer Placeholder 3">
            <a:extLst>
              <a:ext uri="{FF2B5EF4-FFF2-40B4-BE49-F238E27FC236}">
                <a16:creationId xmlns:a16="http://schemas.microsoft.com/office/drawing/2014/main" id="{AE8C02E7-6E50-4D75-87AA-2C123BB4ABF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174083" name="Rectangle 2">
            <a:extLst>
              <a:ext uri="{FF2B5EF4-FFF2-40B4-BE49-F238E27FC236}">
                <a16:creationId xmlns:a16="http://schemas.microsoft.com/office/drawing/2014/main" id="{5266CBDB-B81C-8D8D-F528-A4A918C5076B}"/>
              </a:ext>
            </a:extLst>
          </p:cNvPr>
          <p:cNvSpPr>
            <a:spLocks noGrp="1" noChangeArrowheads="1"/>
          </p:cNvSpPr>
          <p:nvPr>
            <p:ph type="ctrTitle"/>
          </p:nvPr>
        </p:nvSpPr>
        <p:spPr>
          <a:xfrm>
            <a:off x="685800" y="1371600"/>
            <a:ext cx="7772400" cy="533400"/>
          </a:xfrm>
        </p:spPr>
        <p:txBody>
          <a:bodyPr/>
          <a:lstStyle/>
          <a:p>
            <a:pPr eaLnBrk="1" hangingPunct="1"/>
            <a:r>
              <a:rPr lang="en-US" altLang="en-US" b="1"/>
              <a:t>Improvement Tips for Relaters</a:t>
            </a:r>
            <a:r>
              <a:rPr lang="en-US" altLang="en-US" b="1">
                <a:latin typeface="Arial" panose="020B0604020202020204" pitchFamily="34" charset="0"/>
              </a:rPr>
              <a:t>…</a:t>
            </a:r>
            <a:endParaRPr lang="en-US" altLang="en-US" b="1"/>
          </a:p>
        </p:txBody>
      </p:sp>
      <p:sp>
        <p:nvSpPr>
          <p:cNvPr id="250883" name="Rectangle 3">
            <a:extLst>
              <a:ext uri="{FF2B5EF4-FFF2-40B4-BE49-F238E27FC236}">
                <a16:creationId xmlns:a16="http://schemas.microsoft.com/office/drawing/2014/main" id="{3BAED139-13FB-3D46-4596-374523CD721B}"/>
              </a:ext>
            </a:extLst>
          </p:cNvPr>
          <p:cNvSpPr>
            <a:spLocks noChangeArrowheads="1"/>
          </p:cNvSpPr>
          <p:nvPr/>
        </p:nvSpPr>
        <p:spPr bwMode="auto">
          <a:xfrm>
            <a:off x="457200" y="2209800"/>
            <a:ext cx="8305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663" indent="-347663">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eaLnBrk="1" hangingPunct="1"/>
            <a:r>
              <a:rPr lang="en-US" altLang="en-US" sz="2800" b="1"/>
              <a:t>Say “No” occasionally</a:t>
            </a:r>
          </a:p>
          <a:p>
            <a:pPr eaLnBrk="1" hangingPunct="1"/>
            <a:r>
              <a:rPr lang="en-US" altLang="en-US" sz="2800" b="1"/>
              <a:t>Complete tasks without an oversensitivity to other’s feelings</a:t>
            </a:r>
          </a:p>
          <a:p>
            <a:pPr eaLnBrk="1" hangingPunct="1"/>
            <a:r>
              <a:rPr lang="en-US" altLang="en-US" sz="2800" b="1"/>
              <a:t>Take risks by stretching beyond your comfort zone</a:t>
            </a:r>
          </a:p>
          <a:p>
            <a:pPr eaLnBrk="1" hangingPunct="1"/>
            <a:r>
              <a:rPr lang="en-US" altLang="en-US" sz="2800" b="1"/>
              <a:t>Delegate to others</a:t>
            </a:r>
          </a:p>
          <a:p>
            <a:pPr eaLnBrk="1" hangingPunct="1"/>
            <a:r>
              <a:rPr lang="en-US" altLang="en-US" sz="2800" b="1"/>
              <a:t>Accept changes in procedures</a:t>
            </a:r>
          </a:p>
          <a:p>
            <a:pPr eaLnBrk="1" hangingPunct="1"/>
            <a:r>
              <a:rPr lang="en-US" altLang="en-US" sz="2800" b="1"/>
              <a:t>Verbalize feelings and thoughts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0883">
                                            <p:txEl>
                                              <p:pRg st="0" end="0"/>
                                            </p:txEl>
                                          </p:spTgt>
                                        </p:tgtEl>
                                        <p:attrNameLst>
                                          <p:attrName>style.visibility</p:attrName>
                                        </p:attrNameLst>
                                      </p:cBhvr>
                                      <p:to>
                                        <p:strVal val="visible"/>
                                      </p:to>
                                    </p:set>
                                    <p:anim calcmode="lin" valueType="num">
                                      <p:cBhvr additive="base">
                                        <p:cTn id="7" dur="500" fill="hold"/>
                                        <p:tgtEl>
                                          <p:spTgt spid="2508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08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50883">
                                            <p:txEl>
                                              <p:pRg st="1" end="1"/>
                                            </p:txEl>
                                          </p:spTgt>
                                        </p:tgtEl>
                                        <p:attrNameLst>
                                          <p:attrName>style.visibility</p:attrName>
                                        </p:attrNameLst>
                                      </p:cBhvr>
                                      <p:to>
                                        <p:strVal val="visible"/>
                                      </p:to>
                                    </p:set>
                                    <p:anim calcmode="lin" valueType="num">
                                      <p:cBhvr additive="base">
                                        <p:cTn id="13" dur="500" fill="hold"/>
                                        <p:tgtEl>
                                          <p:spTgt spid="2508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08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50883">
                                            <p:txEl>
                                              <p:pRg st="2" end="2"/>
                                            </p:txEl>
                                          </p:spTgt>
                                        </p:tgtEl>
                                        <p:attrNameLst>
                                          <p:attrName>style.visibility</p:attrName>
                                        </p:attrNameLst>
                                      </p:cBhvr>
                                      <p:to>
                                        <p:strVal val="visible"/>
                                      </p:to>
                                    </p:set>
                                    <p:anim calcmode="lin" valueType="num">
                                      <p:cBhvr additive="base">
                                        <p:cTn id="19" dur="500" fill="hold"/>
                                        <p:tgtEl>
                                          <p:spTgt spid="2508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08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50883">
                                            <p:txEl>
                                              <p:pRg st="3" end="3"/>
                                            </p:txEl>
                                          </p:spTgt>
                                        </p:tgtEl>
                                        <p:attrNameLst>
                                          <p:attrName>style.visibility</p:attrName>
                                        </p:attrNameLst>
                                      </p:cBhvr>
                                      <p:to>
                                        <p:strVal val="visible"/>
                                      </p:to>
                                    </p:set>
                                    <p:anim calcmode="lin" valueType="num">
                                      <p:cBhvr additive="base">
                                        <p:cTn id="25" dur="500" fill="hold"/>
                                        <p:tgtEl>
                                          <p:spTgt spid="2508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08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50883">
                                            <p:txEl>
                                              <p:pRg st="4" end="4"/>
                                            </p:txEl>
                                          </p:spTgt>
                                        </p:tgtEl>
                                        <p:attrNameLst>
                                          <p:attrName>style.visibility</p:attrName>
                                        </p:attrNameLst>
                                      </p:cBhvr>
                                      <p:to>
                                        <p:strVal val="visible"/>
                                      </p:to>
                                    </p:set>
                                    <p:anim calcmode="lin" valueType="num">
                                      <p:cBhvr additive="base">
                                        <p:cTn id="31" dur="500" fill="hold"/>
                                        <p:tgtEl>
                                          <p:spTgt spid="2508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08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50883">
                                            <p:txEl>
                                              <p:pRg st="5" end="5"/>
                                            </p:txEl>
                                          </p:spTgt>
                                        </p:tgtEl>
                                        <p:attrNameLst>
                                          <p:attrName>style.visibility</p:attrName>
                                        </p:attrNameLst>
                                      </p:cBhvr>
                                      <p:to>
                                        <p:strVal val="visible"/>
                                      </p:to>
                                    </p:set>
                                    <p:anim calcmode="lin" valueType="num">
                                      <p:cBhvr additive="base">
                                        <p:cTn id="37" dur="500" fill="hold"/>
                                        <p:tgtEl>
                                          <p:spTgt spid="25088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088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Footer Placeholder 3">
            <a:extLst>
              <a:ext uri="{FF2B5EF4-FFF2-40B4-BE49-F238E27FC236}">
                <a16:creationId xmlns:a16="http://schemas.microsoft.com/office/drawing/2014/main" id="{E658180D-DC54-7770-AE6D-89C181D7871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175107" name="Rectangle 2">
            <a:extLst>
              <a:ext uri="{FF2B5EF4-FFF2-40B4-BE49-F238E27FC236}">
                <a16:creationId xmlns:a16="http://schemas.microsoft.com/office/drawing/2014/main" id="{635709EA-E6F4-1987-FB18-64FCCC32B3BB}"/>
              </a:ext>
            </a:extLst>
          </p:cNvPr>
          <p:cNvSpPr>
            <a:spLocks noGrp="1" noChangeArrowheads="1"/>
          </p:cNvSpPr>
          <p:nvPr>
            <p:ph type="ctrTitle"/>
          </p:nvPr>
        </p:nvSpPr>
        <p:spPr>
          <a:xfrm>
            <a:off x="685800" y="1371600"/>
            <a:ext cx="7772400" cy="533400"/>
          </a:xfrm>
        </p:spPr>
        <p:txBody>
          <a:bodyPr/>
          <a:lstStyle/>
          <a:p>
            <a:pPr eaLnBrk="1" hangingPunct="1"/>
            <a:r>
              <a:rPr lang="en-US" altLang="en-US" b="1"/>
              <a:t>Improvement Tips for Thinkers</a:t>
            </a:r>
            <a:r>
              <a:rPr lang="en-US" altLang="en-US" b="1">
                <a:latin typeface="Arial" panose="020B0604020202020204" pitchFamily="34" charset="0"/>
              </a:rPr>
              <a:t>…</a:t>
            </a:r>
            <a:endParaRPr lang="en-US" altLang="en-US" b="1"/>
          </a:p>
        </p:txBody>
      </p:sp>
      <p:sp>
        <p:nvSpPr>
          <p:cNvPr id="249859" name="Rectangle 3">
            <a:extLst>
              <a:ext uri="{FF2B5EF4-FFF2-40B4-BE49-F238E27FC236}">
                <a16:creationId xmlns:a16="http://schemas.microsoft.com/office/drawing/2014/main" id="{24A10FAD-8ED7-0141-27B3-4CA3508BAA3D}"/>
              </a:ext>
            </a:extLst>
          </p:cNvPr>
          <p:cNvSpPr>
            <a:spLocks noChangeArrowheads="1"/>
          </p:cNvSpPr>
          <p:nvPr/>
        </p:nvSpPr>
        <p:spPr bwMode="auto">
          <a:xfrm>
            <a:off x="457200" y="2209800"/>
            <a:ext cx="8305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663" indent="-347663">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eaLnBrk="1" hangingPunct="1"/>
            <a:r>
              <a:rPr lang="en-US" altLang="en-US" sz="2800" b="1"/>
              <a:t>Practice “active listening”</a:t>
            </a:r>
          </a:p>
          <a:p>
            <a:pPr eaLnBrk="1" hangingPunct="1"/>
            <a:r>
              <a:rPr lang="en-US" altLang="en-US" sz="2800" b="1"/>
              <a:t>Openly show appreciation</a:t>
            </a:r>
          </a:p>
          <a:p>
            <a:pPr eaLnBrk="1" hangingPunct="1"/>
            <a:r>
              <a:rPr lang="en-US" altLang="en-US" sz="2800" b="1"/>
              <a:t>Try shortcuts and time savers</a:t>
            </a:r>
          </a:p>
          <a:p>
            <a:pPr eaLnBrk="1" hangingPunct="1"/>
            <a:r>
              <a:rPr lang="en-US" altLang="en-US" sz="2800" b="1"/>
              <a:t>Adjust more readily to change</a:t>
            </a:r>
          </a:p>
          <a:p>
            <a:pPr eaLnBrk="1" hangingPunct="1"/>
            <a:r>
              <a:rPr lang="en-US" altLang="en-US" sz="2800" b="1"/>
              <a:t>Increase tolerance for some disorganization</a:t>
            </a:r>
          </a:p>
          <a:p>
            <a:pPr eaLnBrk="1" hangingPunct="1"/>
            <a:r>
              <a:rPr lang="en-US" altLang="en-US" sz="2800" b="1"/>
              <a:t>Work on more timely decision making</a:t>
            </a:r>
          </a:p>
          <a:p>
            <a:pPr eaLnBrk="1" hangingPunct="1"/>
            <a:r>
              <a:rPr lang="en-US" altLang="en-US" sz="2800" b="1"/>
              <a:t>Compromise with others</a:t>
            </a:r>
          </a:p>
          <a:p>
            <a:pPr eaLnBrk="1" hangingPunct="1"/>
            <a:r>
              <a:rPr lang="en-US" altLang="en-US" sz="2800" b="1"/>
              <a:t>Use policies as guidelines, not laws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9859">
                                            <p:txEl>
                                              <p:pRg st="0" end="0"/>
                                            </p:txEl>
                                          </p:spTgt>
                                        </p:tgtEl>
                                        <p:attrNameLst>
                                          <p:attrName>style.visibility</p:attrName>
                                        </p:attrNameLst>
                                      </p:cBhvr>
                                      <p:to>
                                        <p:strVal val="visible"/>
                                      </p:to>
                                    </p:set>
                                    <p:anim calcmode="lin" valueType="num">
                                      <p:cBhvr additive="base">
                                        <p:cTn id="7" dur="500" fill="hold"/>
                                        <p:tgtEl>
                                          <p:spTgt spid="2498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98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9859">
                                            <p:txEl>
                                              <p:pRg st="1" end="1"/>
                                            </p:txEl>
                                          </p:spTgt>
                                        </p:tgtEl>
                                        <p:attrNameLst>
                                          <p:attrName>style.visibility</p:attrName>
                                        </p:attrNameLst>
                                      </p:cBhvr>
                                      <p:to>
                                        <p:strVal val="visible"/>
                                      </p:to>
                                    </p:set>
                                    <p:anim calcmode="lin" valueType="num">
                                      <p:cBhvr additive="base">
                                        <p:cTn id="13" dur="500" fill="hold"/>
                                        <p:tgtEl>
                                          <p:spTgt spid="2498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98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49859">
                                            <p:txEl>
                                              <p:pRg st="2" end="2"/>
                                            </p:txEl>
                                          </p:spTgt>
                                        </p:tgtEl>
                                        <p:attrNameLst>
                                          <p:attrName>style.visibility</p:attrName>
                                        </p:attrNameLst>
                                      </p:cBhvr>
                                      <p:to>
                                        <p:strVal val="visible"/>
                                      </p:to>
                                    </p:set>
                                    <p:anim calcmode="lin" valueType="num">
                                      <p:cBhvr additive="base">
                                        <p:cTn id="19" dur="500" fill="hold"/>
                                        <p:tgtEl>
                                          <p:spTgt spid="2498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98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49859">
                                            <p:txEl>
                                              <p:pRg st="3" end="3"/>
                                            </p:txEl>
                                          </p:spTgt>
                                        </p:tgtEl>
                                        <p:attrNameLst>
                                          <p:attrName>style.visibility</p:attrName>
                                        </p:attrNameLst>
                                      </p:cBhvr>
                                      <p:to>
                                        <p:strVal val="visible"/>
                                      </p:to>
                                    </p:set>
                                    <p:anim calcmode="lin" valueType="num">
                                      <p:cBhvr additive="base">
                                        <p:cTn id="25" dur="500" fill="hold"/>
                                        <p:tgtEl>
                                          <p:spTgt spid="2498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98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49859">
                                            <p:txEl>
                                              <p:pRg st="4" end="4"/>
                                            </p:txEl>
                                          </p:spTgt>
                                        </p:tgtEl>
                                        <p:attrNameLst>
                                          <p:attrName>style.visibility</p:attrName>
                                        </p:attrNameLst>
                                      </p:cBhvr>
                                      <p:to>
                                        <p:strVal val="visible"/>
                                      </p:to>
                                    </p:set>
                                    <p:anim calcmode="lin" valueType="num">
                                      <p:cBhvr additive="base">
                                        <p:cTn id="31" dur="500" fill="hold"/>
                                        <p:tgtEl>
                                          <p:spTgt spid="2498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98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49859">
                                            <p:txEl>
                                              <p:pRg st="5" end="5"/>
                                            </p:txEl>
                                          </p:spTgt>
                                        </p:tgtEl>
                                        <p:attrNameLst>
                                          <p:attrName>style.visibility</p:attrName>
                                        </p:attrNameLst>
                                      </p:cBhvr>
                                      <p:to>
                                        <p:strVal val="visible"/>
                                      </p:to>
                                    </p:set>
                                    <p:anim calcmode="lin" valueType="num">
                                      <p:cBhvr additive="base">
                                        <p:cTn id="37" dur="500" fill="hold"/>
                                        <p:tgtEl>
                                          <p:spTgt spid="24985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98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49859">
                                            <p:txEl>
                                              <p:pRg st="6" end="6"/>
                                            </p:txEl>
                                          </p:spTgt>
                                        </p:tgtEl>
                                        <p:attrNameLst>
                                          <p:attrName>style.visibility</p:attrName>
                                        </p:attrNameLst>
                                      </p:cBhvr>
                                      <p:to>
                                        <p:strVal val="visible"/>
                                      </p:to>
                                    </p:set>
                                    <p:anim calcmode="lin" valueType="num">
                                      <p:cBhvr additive="base">
                                        <p:cTn id="43" dur="500" fill="hold"/>
                                        <p:tgtEl>
                                          <p:spTgt spid="24985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4985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49859">
                                            <p:txEl>
                                              <p:pRg st="7" end="7"/>
                                            </p:txEl>
                                          </p:spTgt>
                                        </p:tgtEl>
                                        <p:attrNameLst>
                                          <p:attrName>style.visibility</p:attrName>
                                        </p:attrNameLst>
                                      </p:cBhvr>
                                      <p:to>
                                        <p:strVal val="visible"/>
                                      </p:to>
                                    </p:set>
                                    <p:anim calcmode="lin" valueType="num">
                                      <p:cBhvr additive="base">
                                        <p:cTn id="49" dur="500" fill="hold"/>
                                        <p:tgtEl>
                                          <p:spTgt spid="24985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4985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Footer Placeholder 3">
            <a:extLst>
              <a:ext uri="{FF2B5EF4-FFF2-40B4-BE49-F238E27FC236}">
                <a16:creationId xmlns:a16="http://schemas.microsoft.com/office/drawing/2014/main" id="{CA7DEEBD-5D28-61A5-E06A-73C972A9189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176131" name="Rectangle 2">
            <a:extLst>
              <a:ext uri="{FF2B5EF4-FFF2-40B4-BE49-F238E27FC236}">
                <a16:creationId xmlns:a16="http://schemas.microsoft.com/office/drawing/2014/main" id="{722E5095-462D-3F95-81D2-1C31331A6831}"/>
              </a:ext>
            </a:extLst>
          </p:cNvPr>
          <p:cNvSpPr>
            <a:spLocks noGrp="1" noChangeArrowheads="1"/>
          </p:cNvSpPr>
          <p:nvPr>
            <p:ph type="ctrTitle"/>
          </p:nvPr>
        </p:nvSpPr>
        <p:spPr>
          <a:xfrm>
            <a:off x="685800" y="1371600"/>
            <a:ext cx="7772400" cy="533400"/>
          </a:xfrm>
        </p:spPr>
        <p:txBody>
          <a:bodyPr/>
          <a:lstStyle/>
          <a:p>
            <a:pPr eaLnBrk="1" hangingPunct="1"/>
            <a:r>
              <a:rPr lang="en-US" altLang="en-US" b="1"/>
              <a:t>In Relationships with Directors</a:t>
            </a:r>
            <a:r>
              <a:rPr lang="en-US" altLang="en-US" b="1">
                <a:latin typeface="Arial" panose="020B0604020202020204" pitchFamily="34" charset="0"/>
              </a:rPr>
              <a:t>…</a:t>
            </a:r>
            <a:endParaRPr lang="en-US" altLang="en-US" b="1"/>
          </a:p>
        </p:txBody>
      </p:sp>
      <p:sp>
        <p:nvSpPr>
          <p:cNvPr id="251907" name="Rectangle 3">
            <a:extLst>
              <a:ext uri="{FF2B5EF4-FFF2-40B4-BE49-F238E27FC236}">
                <a16:creationId xmlns:a16="http://schemas.microsoft.com/office/drawing/2014/main" id="{757B3DB7-CCED-F250-DFF5-CB5DDC59A931}"/>
              </a:ext>
            </a:extLst>
          </p:cNvPr>
          <p:cNvSpPr>
            <a:spLocks noChangeArrowheads="1"/>
          </p:cNvSpPr>
          <p:nvPr/>
        </p:nvSpPr>
        <p:spPr bwMode="auto">
          <a:xfrm>
            <a:off x="457200" y="2209800"/>
            <a:ext cx="8305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663" indent="-347663">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eaLnBrk="1" hangingPunct="1"/>
            <a:r>
              <a:rPr lang="en-US" altLang="en-US" sz="2800" b="1"/>
              <a:t>Support their goals and objectives</a:t>
            </a:r>
          </a:p>
          <a:p>
            <a:pPr eaLnBrk="1" hangingPunct="1"/>
            <a:r>
              <a:rPr lang="en-US" altLang="en-US" sz="2800" b="1"/>
              <a:t>Keep relationship businesslike and task-oriented</a:t>
            </a:r>
          </a:p>
          <a:p>
            <a:pPr eaLnBrk="1" hangingPunct="1"/>
            <a:r>
              <a:rPr lang="en-US" altLang="en-US" sz="2800" b="1"/>
              <a:t>Recognize their ideas and accomplishments</a:t>
            </a:r>
          </a:p>
          <a:p>
            <a:pPr eaLnBrk="1" hangingPunct="1"/>
            <a:r>
              <a:rPr lang="en-US" altLang="en-US" sz="2800" b="1"/>
              <a:t>Be precise, efficient and well organized</a:t>
            </a:r>
          </a:p>
          <a:p>
            <a:pPr eaLnBrk="1" hangingPunct="1"/>
            <a:r>
              <a:rPr lang="en-US" altLang="en-US" sz="2800" b="1"/>
              <a:t>Provide alternate actions with brief, supporting analysis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1907">
                                            <p:txEl>
                                              <p:pRg st="0" end="0"/>
                                            </p:txEl>
                                          </p:spTgt>
                                        </p:tgtEl>
                                        <p:attrNameLst>
                                          <p:attrName>style.visibility</p:attrName>
                                        </p:attrNameLst>
                                      </p:cBhvr>
                                      <p:to>
                                        <p:strVal val="visible"/>
                                      </p:to>
                                    </p:set>
                                    <p:anim calcmode="lin" valueType="num">
                                      <p:cBhvr additive="base">
                                        <p:cTn id="7" dur="500" fill="hold"/>
                                        <p:tgtEl>
                                          <p:spTgt spid="2519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19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51907">
                                            <p:txEl>
                                              <p:pRg st="1" end="1"/>
                                            </p:txEl>
                                          </p:spTgt>
                                        </p:tgtEl>
                                        <p:attrNameLst>
                                          <p:attrName>style.visibility</p:attrName>
                                        </p:attrNameLst>
                                      </p:cBhvr>
                                      <p:to>
                                        <p:strVal val="visible"/>
                                      </p:to>
                                    </p:set>
                                    <p:anim calcmode="lin" valueType="num">
                                      <p:cBhvr additive="base">
                                        <p:cTn id="13" dur="500" fill="hold"/>
                                        <p:tgtEl>
                                          <p:spTgt spid="2519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19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51907">
                                            <p:txEl>
                                              <p:pRg st="2" end="2"/>
                                            </p:txEl>
                                          </p:spTgt>
                                        </p:tgtEl>
                                        <p:attrNameLst>
                                          <p:attrName>style.visibility</p:attrName>
                                        </p:attrNameLst>
                                      </p:cBhvr>
                                      <p:to>
                                        <p:strVal val="visible"/>
                                      </p:to>
                                    </p:set>
                                    <p:anim calcmode="lin" valueType="num">
                                      <p:cBhvr additive="base">
                                        <p:cTn id="19" dur="500" fill="hold"/>
                                        <p:tgtEl>
                                          <p:spTgt spid="2519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19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51907">
                                            <p:txEl>
                                              <p:pRg st="3" end="3"/>
                                            </p:txEl>
                                          </p:spTgt>
                                        </p:tgtEl>
                                        <p:attrNameLst>
                                          <p:attrName>style.visibility</p:attrName>
                                        </p:attrNameLst>
                                      </p:cBhvr>
                                      <p:to>
                                        <p:strVal val="visible"/>
                                      </p:to>
                                    </p:set>
                                    <p:anim calcmode="lin" valueType="num">
                                      <p:cBhvr additive="base">
                                        <p:cTn id="25" dur="500" fill="hold"/>
                                        <p:tgtEl>
                                          <p:spTgt spid="2519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19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51907">
                                            <p:txEl>
                                              <p:pRg st="4" end="4"/>
                                            </p:txEl>
                                          </p:spTgt>
                                        </p:tgtEl>
                                        <p:attrNameLst>
                                          <p:attrName>style.visibility</p:attrName>
                                        </p:attrNameLst>
                                      </p:cBhvr>
                                      <p:to>
                                        <p:strVal val="visible"/>
                                      </p:to>
                                    </p:set>
                                    <p:anim calcmode="lin" valueType="num">
                                      <p:cBhvr additive="base">
                                        <p:cTn id="31" dur="500" fill="hold"/>
                                        <p:tgtEl>
                                          <p:spTgt spid="2519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19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Footer Placeholder 3">
            <a:extLst>
              <a:ext uri="{FF2B5EF4-FFF2-40B4-BE49-F238E27FC236}">
                <a16:creationId xmlns:a16="http://schemas.microsoft.com/office/drawing/2014/main" id="{2DB542EA-BCED-0BAF-E2B6-7A091C47EAC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177155" name="Rectangle 2">
            <a:extLst>
              <a:ext uri="{FF2B5EF4-FFF2-40B4-BE49-F238E27FC236}">
                <a16:creationId xmlns:a16="http://schemas.microsoft.com/office/drawing/2014/main" id="{09E1E1C5-702C-0321-5A2A-8E28075EB813}"/>
              </a:ext>
            </a:extLst>
          </p:cNvPr>
          <p:cNvSpPr>
            <a:spLocks noGrp="1" noChangeArrowheads="1"/>
          </p:cNvSpPr>
          <p:nvPr>
            <p:ph type="ctrTitle"/>
          </p:nvPr>
        </p:nvSpPr>
        <p:spPr>
          <a:xfrm>
            <a:off x="685800" y="1371600"/>
            <a:ext cx="7772400" cy="533400"/>
          </a:xfrm>
        </p:spPr>
        <p:txBody>
          <a:bodyPr/>
          <a:lstStyle/>
          <a:p>
            <a:pPr eaLnBrk="1" hangingPunct="1"/>
            <a:r>
              <a:rPr lang="en-US" altLang="en-US" b="1"/>
              <a:t>In Relationships with Socializers</a:t>
            </a:r>
            <a:r>
              <a:rPr lang="en-US" altLang="en-US" b="1">
                <a:latin typeface="Arial" panose="020B0604020202020204" pitchFamily="34" charset="0"/>
              </a:rPr>
              <a:t>…</a:t>
            </a:r>
            <a:endParaRPr lang="en-US" altLang="en-US" b="1"/>
          </a:p>
        </p:txBody>
      </p:sp>
      <p:sp>
        <p:nvSpPr>
          <p:cNvPr id="252931" name="Rectangle 3">
            <a:extLst>
              <a:ext uri="{FF2B5EF4-FFF2-40B4-BE49-F238E27FC236}">
                <a16:creationId xmlns:a16="http://schemas.microsoft.com/office/drawing/2014/main" id="{1461FEF7-08DD-836D-C334-EBE6110A736F}"/>
              </a:ext>
            </a:extLst>
          </p:cNvPr>
          <p:cNvSpPr>
            <a:spLocks noChangeArrowheads="1"/>
          </p:cNvSpPr>
          <p:nvPr/>
        </p:nvSpPr>
        <p:spPr bwMode="auto">
          <a:xfrm>
            <a:off x="457200" y="2209800"/>
            <a:ext cx="8305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663" indent="-347663">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eaLnBrk="1" hangingPunct="1"/>
            <a:r>
              <a:rPr lang="en-US" altLang="en-US" sz="2800" b="1"/>
              <a:t>Support their ideas dreams and opinions</a:t>
            </a:r>
          </a:p>
          <a:p>
            <a:pPr eaLnBrk="1" hangingPunct="1"/>
            <a:r>
              <a:rPr lang="en-US" altLang="en-US" sz="2800" b="1"/>
              <a:t>Be entertaining and fast-paced, but don’t rush the discussion</a:t>
            </a:r>
          </a:p>
          <a:p>
            <a:pPr eaLnBrk="1" hangingPunct="1"/>
            <a:r>
              <a:rPr lang="en-US" altLang="en-US" sz="2800" b="1"/>
              <a:t>Try not to argue… you’ll seldom win</a:t>
            </a:r>
          </a:p>
          <a:p>
            <a:pPr eaLnBrk="1" hangingPunct="1"/>
            <a:r>
              <a:rPr lang="en-US" altLang="en-US" sz="2800" b="1"/>
              <a:t>Summarize</a:t>
            </a:r>
            <a:r>
              <a:rPr lang="en-US" altLang="en-US" sz="2800" b="1">
                <a:cs typeface="Arial" panose="020B0604020202020204" pitchFamily="34" charset="0"/>
              </a:rPr>
              <a:t>—in writing—who is to do what, where and by when</a:t>
            </a:r>
          </a:p>
          <a:p>
            <a:pPr eaLnBrk="1" hangingPunct="1"/>
            <a:r>
              <a:rPr lang="en-US" altLang="en-US" sz="2800" b="1">
                <a:cs typeface="Arial" panose="020B0604020202020204" pitchFamily="34" charset="0"/>
              </a:rPr>
              <a:t>Use testimonials and incentives to influence decisions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2931">
                                            <p:txEl>
                                              <p:pRg st="0" end="0"/>
                                            </p:txEl>
                                          </p:spTgt>
                                        </p:tgtEl>
                                        <p:attrNameLst>
                                          <p:attrName>style.visibility</p:attrName>
                                        </p:attrNameLst>
                                      </p:cBhvr>
                                      <p:to>
                                        <p:strVal val="visible"/>
                                      </p:to>
                                    </p:set>
                                    <p:anim calcmode="lin" valueType="num">
                                      <p:cBhvr additive="base">
                                        <p:cTn id="7" dur="500" fill="hold"/>
                                        <p:tgtEl>
                                          <p:spTgt spid="2529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29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52931">
                                            <p:txEl>
                                              <p:pRg st="1" end="1"/>
                                            </p:txEl>
                                          </p:spTgt>
                                        </p:tgtEl>
                                        <p:attrNameLst>
                                          <p:attrName>style.visibility</p:attrName>
                                        </p:attrNameLst>
                                      </p:cBhvr>
                                      <p:to>
                                        <p:strVal val="visible"/>
                                      </p:to>
                                    </p:set>
                                    <p:anim calcmode="lin" valueType="num">
                                      <p:cBhvr additive="base">
                                        <p:cTn id="13" dur="500" fill="hold"/>
                                        <p:tgtEl>
                                          <p:spTgt spid="2529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29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52931">
                                            <p:txEl>
                                              <p:pRg st="2" end="2"/>
                                            </p:txEl>
                                          </p:spTgt>
                                        </p:tgtEl>
                                        <p:attrNameLst>
                                          <p:attrName>style.visibility</p:attrName>
                                        </p:attrNameLst>
                                      </p:cBhvr>
                                      <p:to>
                                        <p:strVal val="visible"/>
                                      </p:to>
                                    </p:set>
                                    <p:anim calcmode="lin" valueType="num">
                                      <p:cBhvr additive="base">
                                        <p:cTn id="19" dur="500" fill="hold"/>
                                        <p:tgtEl>
                                          <p:spTgt spid="2529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29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52931">
                                            <p:txEl>
                                              <p:pRg st="3" end="3"/>
                                            </p:txEl>
                                          </p:spTgt>
                                        </p:tgtEl>
                                        <p:attrNameLst>
                                          <p:attrName>style.visibility</p:attrName>
                                        </p:attrNameLst>
                                      </p:cBhvr>
                                      <p:to>
                                        <p:strVal val="visible"/>
                                      </p:to>
                                    </p:set>
                                    <p:anim calcmode="lin" valueType="num">
                                      <p:cBhvr additive="base">
                                        <p:cTn id="25" dur="500" fill="hold"/>
                                        <p:tgtEl>
                                          <p:spTgt spid="2529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29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52931">
                                            <p:txEl>
                                              <p:pRg st="4" end="4"/>
                                            </p:txEl>
                                          </p:spTgt>
                                        </p:tgtEl>
                                        <p:attrNameLst>
                                          <p:attrName>style.visibility</p:attrName>
                                        </p:attrNameLst>
                                      </p:cBhvr>
                                      <p:to>
                                        <p:strVal val="visible"/>
                                      </p:to>
                                    </p:set>
                                    <p:anim calcmode="lin" valueType="num">
                                      <p:cBhvr additive="base">
                                        <p:cTn id="31" dur="500" fill="hold"/>
                                        <p:tgtEl>
                                          <p:spTgt spid="2529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293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Footer Placeholder 3">
            <a:extLst>
              <a:ext uri="{FF2B5EF4-FFF2-40B4-BE49-F238E27FC236}">
                <a16:creationId xmlns:a16="http://schemas.microsoft.com/office/drawing/2014/main" id="{73DBDE9F-9310-6918-FE7E-8F7E0A4B30A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178179" name="Rectangle 2">
            <a:extLst>
              <a:ext uri="{FF2B5EF4-FFF2-40B4-BE49-F238E27FC236}">
                <a16:creationId xmlns:a16="http://schemas.microsoft.com/office/drawing/2014/main" id="{ABE58534-1FC7-1984-475B-FCBE5170AF0D}"/>
              </a:ext>
            </a:extLst>
          </p:cNvPr>
          <p:cNvSpPr>
            <a:spLocks noGrp="1" noChangeArrowheads="1"/>
          </p:cNvSpPr>
          <p:nvPr>
            <p:ph type="ctrTitle"/>
          </p:nvPr>
        </p:nvSpPr>
        <p:spPr>
          <a:xfrm>
            <a:off x="685800" y="1371600"/>
            <a:ext cx="7772400" cy="533400"/>
          </a:xfrm>
        </p:spPr>
        <p:txBody>
          <a:bodyPr/>
          <a:lstStyle/>
          <a:p>
            <a:pPr eaLnBrk="1" hangingPunct="1"/>
            <a:r>
              <a:rPr lang="en-US" altLang="en-US" b="1"/>
              <a:t>In Relationships with Relaters</a:t>
            </a:r>
            <a:r>
              <a:rPr lang="en-US" altLang="en-US" b="1">
                <a:latin typeface="Arial" panose="020B0604020202020204" pitchFamily="34" charset="0"/>
              </a:rPr>
              <a:t>…</a:t>
            </a:r>
            <a:endParaRPr lang="en-US" altLang="en-US" b="1"/>
          </a:p>
        </p:txBody>
      </p:sp>
      <p:sp>
        <p:nvSpPr>
          <p:cNvPr id="253955" name="Rectangle 3">
            <a:extLst>
              <a:ext uri="{FF2B5EF4-FFF2-40B4-BE49-F238E27FC236}">
                <a16:creationId xmlns:a16="http://schemas.microsoft.com/office/drawing/2014/main" id="{FA4225E1-CB61-CE97-E5E8-98E3E26B573B}"/>
              </a:ext>
            </a:extLst>
          </p:cNvPr>
          <p:cNvSpPr>
            <a:spLocks noChangeArrowheads="1"/>
          </p:cNvSpPr>
          <p:nvPr/>
        </p:nvSpPr>
        <p:spPr bwMode="auto">
          <a:xfrm>
            <a:off x="457200" y="2209800"/>
            <a:ext cx="8305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663" indent="-347663">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eaLnBrk="1" hangingPunct="1"/>
            <a:r>
              <a:rPr lang="en-US" altLang="en-US" sz="2800" b="1"/>
              <a:t>Support their feelings by showing personal interest and actively listening</a:t>
            </a:r>
          </a:p>
          <a:p>
            <a:pPr eaLnBrk="1" hangingPunct="1"/>
            <a:r>
              <a:rPr lang="en-US" altLang="en-US" sz="2800" b="1"/>
              <a:t>Move along in an informal, slow manner</a:t>
            </a:r>
          </a:p>
          <a:p>
            <a:pPr eaLnBrk="1" hangingPunct="1"/>
            <a:r>
              <a:rPr lang="en-US" altLang="en-US" sz="2800" b="1"/>
              <a:t>Give them plenty of time to trust you</a:t>
            </a:r>
          </a:p>
          <a:p>
            <a:pPr eaLnBrk="1" hangingPunct="1"/>
            <a:r>
              <a:rPr lang="en-US" altLang="en-US" sz="2800" b="1"/>
              <a:t>If you disagree, discuss personal feelings</a:t>
            </a:r>
          </a:p>
          <a:p>
            <a:pPr eaLnBrk="1" hangingPunct="1"/>
            <a:r>
              <a:rPr lang="en-US" altLang="en-US" sz="2800" b="1"/>
              <a:t>Provide guarantees and personal assurances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3955">
                                            <p:txEl>
                                              <p:pRg st="0" end="0"/>
                                            </p:txEl>
                                          </p:spTgt>
                                        </p:tgtEl>
                                        <p:attrNameLst>
                                          <p:attrName>style.visibility</p:attrName>
                                        </p:attrNameLst>
                                      </p:cBhvr>
                                      <p:to>
                                        <p:strVal val="visible"/>
                                      </p:to>
                                    </p:set>
                                    <p:anim calcmode="lin" valueType="num">
                                      <p:cBhvr additive="base">
                                        <p:cTn id="7" dur="500" fill="hold"/>
                                        <p:tgtEl>
                                          <p:spTgt spid="2539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39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53955">
                                            <p:txEl>
                                              <p:pRg st="1" end="1"/>
                                            </p:txEl>
                                          </p:spTgt>
                                        </p:tgtEl>
                                        <p:attrNameLst>
                                          <p:attrName>style.visibility</p:attrName>
                                        </p:attrNameLst>
                                      </p:cBhvr>
                                      <p:to>
                                        <p:strVal val="visible"/>
                                      </p:to>
                                    </p:set>
                                    <p:anim calcmode="lin" valueType="num">
                                      <p:cBhvr additive="base">
                                        <p:cTn id="13" dur="500" fill="hold"/>
                                        <p:tgtEl>
                                          <p:spTgt spid="2539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39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53955">
                                            <p:txEl>
                                              <p:pRg st="2" end="2"/>
                                            </p:txEl>
                                          </p:spTgt>
                                        </p:tgtEl>
                                        <p:attrNameLst>
                                          <p:attrName>style.visibility</p:attrName>
                                        </p:attrNameLst>
                                      </p:cBhvr>
                                      <p:to>
                                        <p:strVal val="visible"/>
                                      </p:to>
                                    </p:set>
                                    <p:anim calcmode="lin" valueType="num">
                                      <p:cBhvr additive="base">
                                        <p:cTn id="19" dur="500" fill="hold"/>
                                        <p:tgtEl>
                                          <p:spTgt spid="2539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39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53955">
                                            <p:txEl>
                                              <p:pRg st="3" end="3"/>
                                            </p:txEl>
                                          </p:spTgt>
                                        </p:tgtEl>
                                        <p:attrNameLst>
                                          <p:attrName>style.visibility</p:attrName>
                                        </p:attrNameLst>
                                      </p:cBhvr>
                                      <p:to>
                                        <p:strVal val="visible"/>
                                      </p:to>
                                    </p:set>
                                    <p:anim calcmode="lin" valueType="num">
                                      <p:cBhvr additive="base">
                                        <p:cTn id="25" dur="500" fill="hold"/>
                                        <p:tgtEl>
                                          <p:spTgt spid="2539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39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53955">
                                            <p:txEl>
                                              <p:pRg st="4" end="4"/>
                                            </p:txEl>
                                          </p:spTgt>
                                        </p:tgtEl>
                                        <p:attrNameLst>
                                          <p:attrName>style.visibility</p:attrName>
                                        </p:attrNameLst>
                                      </p:cBhvr>
                                      <p:to>
                                        <p:strVal val="visible"/>
                                      </p:to>
                                    </p:set>
                                    <p:anim calcmode="lin" valueType="num">
                                      <p:cBhvr additive="base">
                                        <p:cTn id="31" dur="500" fill="hold"/>
                                        <p:tgtEl>
                                          <p:spTgt spid="2539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395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Footer Placeholder 3">
            <a:extLst>
              <a:ext uri="{FF2B5EF4-FFF2-40B4-BE49-F238E27FC236}">
                <a16:creationId xmlns:a16="http://schemas.microsoft.com/office/drawing/2014/main" id="{CE7C178E-24CA-C514-112E-104F9C2BCC8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179203" name="Rectangle 2">
            <a:extLst>
              <a:ext uri="{FF2B5EF4-FFF2-40B4-BE49-F238E27FC236}">
                <a16:creationId xmlns:a16="http://schemas.microsoft.com/office/drawing/2014/main" id="{13D51DDE-8E83-A756-B7AB-61F12662CF79}"/>
              </a:ext>
            </a:extLst>
          </p:cNvPr>
          <p:cNvSpPr>
            <a:spLocks noGrp="1" noChangeArrowheads="1"/>
          </p:cNvSpPr>
          <p:nvPr>
            <p:ph type="ctrTitle"/>
          </p:nvPr>
        </p:nvSpPr>
        <p:spPr>
          <a:xfrm>
            <a:off x="685800" y="1371600"/>
            <a:ext cx="7772400" cy="533400"/>
          </a:xfrm>
        </p:spPr>
        <p:txBody>
          <a:bodyPr/>
          <a:lstStyle/>
          <a:p>
            <a:pPr eaLnBrk="1" hangingPunct="1"/>
            <a:r>
              <a:rPr lang="en-US" altLang="en-US" b="1"/>
              <a:t>In Relationships with Thinkers</a:t>
            </a:r>
            <a:r>
              <a:rPr lang="en-US" altLang="en-US" b="1">
                <a:latin typeface="Arial" panose="020B0604020202020204" pitchFamily="34" charset="0"/>
              </a:rPr>
              <a:t>…</a:t>
            </a:r>
            <a:endParaRPr lang="en-US" altLang="en-US" b="1"/>
          </a:p>
        </p:txBody>
      </p:sp>
      <p:sp>
        <p:nvSpPr>
          <p:cNvPr id="254979" name="Rectangle 3">
            <a:extLst>
              <a:ext uri="{FF2B5EF4-FFF2-40B4-BE49-F238E27FC236}">
                <a16:creationId xmlns:a16="http://schemas.microsoft.com/office/drawing/2014/main" id="{8863B87D-4A9D-28E7-0795-A4D230F90234}"/>
              </a:ext>
            </a:extLst>
          </p:cNvPr>
          <p:cNvSpPr>
            <a:spLocks noChangeArrowheads="1"/>
          </p:cNvSpPr>
          <p:nvPr/>
        </p:nvSpPr>
        <p:spPr bwMode="auto">
          <a:xfrm>
            <a:off x="457200" y="2209800"/>
            <a:ext cx="8305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663" indent="-347663">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eaLnBrk="1" hangingPunct="1"/>
            <a:r>
              <a:rPr lang="en-US" altLang="en-US" sz="2800" b="1"/>
              <a:t>Support their organized, thoughtful approach</a:t>
            </a:r>
          </a:p>
          <a:p>
            <a:pPr eaLnBrk="1" hangingPunct="1"/>
            <a:r>
              <a:rPr lang="en-US" altLang="en-US" sz="2800" b="1"/>
              <a:t>Demonstrate through actions, not words</a:t>
            </a:r>
          </a:p>
          <a:p>
            <a:pPr eaLnBrk="1" hangingPunct="1"/>
            <a:r>
              <a:rPr lang="en-US" altLang="en-US" sz="2800" b="1"/>
              <a:t>Be systematic, exact, organized and prepared</a:t>
            </a:r>
          </a:p>
          <a:p>
            <a:pPr eaLnBrk="1" hangingPunct="1"/>
            <a:r>
              <a:rPr lang="en-US" altLang="en-US" sz="2800" b="1"/>
              <a:t>List advantages and disadvantages of any plan</a:t>
            </a:r>
          </a:p>
          <a:p>
            <a:pPr eaLnBrk="1" hangingPunct="1"/>
            <a:r>
              <a:rPr lang="en-US" altLang="en-US" sz="2800" b="1"/>
              <a:t>Provide guarantees and proof that actions can’t backfire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4979">
                                            <p:txEl>
                                              <p:pRg st="0" end="0"/>
                                            </p:txEl>
                                          </p:spTgt>
                                        </p:tgtEl>
                                        <p:attrNameLst>
                                          <p:attrName>style.visibility</p:attrName>
                                        </p:attrNameLst>
                                      </p:cBhvr>
                                      <p:to>
                                        <p:strVal val="visible"/>
                                      </p:to>
                                    </p:set>
                                    <p:anim calcmode="lin" valueType="num">
                                      <p:cBhvr additive="base">
                                        <p:cTn id="7" dur="500" fill="hold"/>
                                        <p:tgtEl>
                                          <p:spTgt spid="2549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49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54979">
                                            <p:txEl>
                                              <p:pRg st="1" end="1"/>
                                            </p:txEl>
                                          </p:spTgt>
                                        </p:tgtEl>
                                        <p:attrNameLst>
                                          <p:attrName>style.visibility</p:attrName>
                                        </p:attrNameLst>
                                      </p:cBhvr>
                                      <p:to>
                                        <p:strVal val="visible"/>
                                      </p:to>
                                    </p:set>
                                    <p:anim calcmode="lin" valueType="num">
                                      <p:cBhvr additive="base">
                                        <p:cTn id="13" dur="500" fill="hold"/>
                                        <p:tgtEl>
                                          <p:spTgt spid="2549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49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54979">
                                            <p:txEl>
                                              <p:pRg st="2" end="2"/>
                                            </p:txEl>
                                          </p:spTgt>
                                        </p:tgtEl>
                                        <p:attrNameLst>
                                          <p:attrName>style.visibility</p:attrName>
                                        </p:attrNameLst>
                                      </p:cBhvr>
                                      <p:to>
                                        <p:strVal val="visible"/>
                                      </p:to>
                                    </p:set>
                                    <p:anim calcmode="lin" valueType="num">
                                      <p:cBhvr additive="base">
                                        <p:cTn id="19" dur="500" fill="hold"/>
                                        <p:tgtEl>
                                          <p:spTgt spid="2549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49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54979">
                                            <p:txEl>
                                              <p:pRg st="3" end="3"/>
                                            </p:txEl>
                                          </p:spTgt>
                                        </p:tgtEl>
                                        <p:attrNameLst>
                                          <p:attrName>style.visibility</p:attrName>
                                        </p:attrNameLst>
                                      </p:cBhvr>
                                      <p:to>
                                        <p:strVal val="visible"/>
                                      </p:to>
                                    </p:set>
                                    <p:anim calcmode="lin" valueType="num">
                                      <p:cBhvr additive="base">
                                        <p:cTn id="25" dur="500" fill="hold"/>
                                        <p:tgtEl>
                                          <p:spTgt spid="2549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49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54979">
                                            <p:txEl>
                                              <p:pRg st="4" end="4"/>
                                            </p:txEl>
                                          </p:spTgt>
                                        </p:tgtEl>
                                        <p:attrNameLst>
                                          <p:attrName>style.visibility</p:attrName>
                                        </p:attrNameLst>
                                      </p:cBhvr>
                                      <p:to>
                                        <p:strVal val="visible"/>
                                      </p:to>
                                    </p:set>
                                    <p:anim calcmode="lin" valueType="num">
                                      <p:cBhvr additive="base">
                                        <p:cTn id="31" dur="500" fill="hold"/>
                                        <p:tgtEl>
                                          <p:spTgt spid="2549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497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Footer Placeholder 3">
            <a:extLst>
              <a:ext uri="{FF2B5EF4-FFF2-40B4-BE49-F238E27FC236}">
                <a16:creationId xmlns:a16="http://schemas.microsoft.com/office/drawing/2014/main" id="{BB1B7F55-C6F9-AAA6-9A6F-ADB447ABCCE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180227" name="Rectangle 2">
            <a:extLst>
              <a:ext uri="{FF2B5EF4-FFF2-40B4-BE49-F238E27FC236}">
                <a16:creationId xmlns:a16="http://schemas.microsoft.com/office/drawing/2014/main" id="{DB4CAE28-5F6C-3EA9-BA83-D17B35143270}"/>
              </a:ext>
            </a:extLst>
          </p:cNvPr>
          <p:cNvSpPr>
            <a:spLocks noGrp="1" noChangeArrowheads="1"/>
          </p:cNvSpPr>
          <p:nvPr>
            <p:ph type="ctrTitle"/>
          </p:nvPr>
        </p:nvSpPr>
        <p:spPr>
          <a:xfrm>
            <a:off x="685800" y="1600200"/>
            <a:ext cx="7772400" cy="1143000"/>
          </a:xfrm>
        </p:spPr>
        <p:txBody>
          <a:bodyPr/>
          <a:lstStyle/>
          <a:p>
            <a:pPr eaLnBrk="1" hangingPunct="1"/>
            <a:r>
              <a:rPr lang="en-US" altLang="en-US"/>
              <a:t>Their Ideal Vehicle?</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Footer Placeholder 3">
            <a:extLst>
              <a:ext uri="{FF2B5EF4-FFF2-40B4-BE49-F238E27FC236}">
                <a16:creationId xmlns:a16="http://schemas.microsoft.com/office/drawing/2014/main" id="{08984FD1-2A5D-9DB3-B376-D282B86A54F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181251" name="Rectangle 2">
            <a:extLst>
              <a:ext uri="{FF2B5EF4-FFF2-40B4-BE49-F238E27FC236}">
                <a16:creationId xmlns:a16="http://schemas.microsoft.com/office/drawing/2014/main" id="{4A5EFD40-2BB4-EFC2-8997-83BDF276687A}"/>
              </a:ext>
            </a:extLst>
          </p:cNvPr>
          <p:cNvSpPr>
            <a:spLocks noGrp="1" noChangeArrowheads="1"/>
          </p:cNvSpPr>
          <p:nvPr>
            <p:ph type="ctrTitle"/>
          </p:nvPr>
        </p:nvSpPr>
        <p:spPr>
          <a:xfrm>
            <a:off x="685800" y="1600200"/>
            <a:ext cx="7772400" cy="1143000"/>
          </a:xfrm>
        </p:spPr>
        <p:txBody>
          <a:bodyPr/>
          <a:lstStyle/>
          <a:p>
            <a:pPr eaLnBrk="1" hangingPunct="1"/>
            <a:r>
              <a:rPr lang="en-US" altLang="en-US"/>
              <a:t>For Socializers </a:t>
            </a:r>
            <a:r>
              <a:rPr lang="en-US" altLang="en-US">
                <a:latin typeface="Arial" panose="020B0604020202020204" pitchFamily="34" charset="0"/>
              </a:rPr>
              <a:t>…</a:t>
            </a:r>
            <a:endParaRPr lang="en-US" altLang="en-US"/>
          </a:p>
        </p:txBody>
      </p:sp>
      <p:pic>
        <p:nvPicPr>
          <p:cNvPr id="256003" name="Picture 3" descr="mx5">
            <a:extLst>
              <a:ext uri="{FF2B5EF4-FFF2-40B4-BE49-F238E27FC236}">
                <a16:creationId xmlns:a16="http://schemas.microsoft.com/office/drawing/2014/main" id="{DA08F48D-4D2F-7A73-5F65-760C0B9717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3124200"/>
            <a:ext cx="476250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6003"/>
                                        </p:tgtEl>
                                        <p:attrNameLst>
                                          <p:attrName>style.visibility</p:attrName>
                                        </p:attrNameLst>
                                      </p:cBhvr>
                                      <p:to>
                                        <p:strVal val="visible"/>
                                      </p:to>
                                    </p:set>
                                    <p:animEffect transition="in" filter="fade">
                                      <p:cBhvr>
                                        <p:cTn id="7" dur="2000"/>
                                        <p:tgtEl>
                                          <p:spTgt spid="256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Footer Placeholder 3">
            <a:extLst>
              <a:ext uri="{FF2B5EF4-FFF2-40B4-BE49-F238E27FC236}">
                <a16:creationId xmlns:a16="http://schemas.microsoft.com/office/drawing/2014/main" id="{8B4CD652-6FD3-D423-53C2-4F993148843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pic>
        <p:nvPicPr>
          <p:cNvPr id="257026" name="Picture 2" descr="sienna-exterior">
            <a:extLst>
              <a:ext uri="{FF2B5EF4-FFF2-40B4-BE49-F238E27FC236}">
                <a16:creationId xmlns:a16="http://schemas.microsoft.com/office/drawing/2014/main" id="{5726BE1F-12ED-10AB-A9FF-DB783A9CF6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3200400"/>
            <a:ext cx="47625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6" name="Rectangle 3">
            <a:extLst>
              <a:ext uri="{FF2B5EF4-FFF2-40B4-BE49-F238E27FC236}">
                <a16:creationId xmlns:a16="http://schemas.microsoft.com/office/drawing/2014/main" id="{4F60EFA8-CDD3-7EAA-0DF2-3C4AA5DD4E8E}"/>
              </a:ext>
            </a:extLst>
          </p:cNvPr>
          <p:cNvSpPr>
            <a:spLocks noGrp="1" noChangeArrowheads="1"/>
          </p:cNvSpPr>
          <p:nvPr>
            <p:ph type="ctrTitle"/>
          </p:nvPr>
        </p:nvSpPr>
        <p:spPr>
          <a:xfrm>
            <a:off x="685800" y="1600200"/>
            <a:ext cx="7772400" cy="1143000"/>
          </a:xfrm>
        </p:spPr>
        <p:txBody>
          <a:bodyPr/>
          <a:lstStyle/>
          <a:p>
            <a:pPr eaLnBrk="1" hangingPunct="1"/>
            <a:r>
              <a:rPr lang="en-US" altLang="en-US"/>
              <a:t>For Relaters </a:t>
            </a:r>
            <a:r>
              <a:rPr lang="en-US" altLang="en-US">
                <a:latin typeface="Arial" panose="020B0604020202020204" pitchFamily="34" charset="0"/>
              </a:rPr>
              <a:t>…</a:t>
            </a:r>
            <a:endParaRPr lang="en-US" altLang="en-US"/>
          </a:p>
        </p:txBody>
      </p:sp>
      <p:pic>
        <p:nvPicPr>
          <p:cNvPr id="257028" name="Picture 4" descr="20031111-minivan_rr_video">
            <a:extLst>
              <a:ext uri="{FF2B5EF4-FFF2-40B4-BE49-F238E27FC236}">
                <a16:creationId xmlns:a16="http://schemas.microsoft.com/office/drawing/2014/main" id="{1AD9FF8C-B4E3-6AA5-3B03-3763BF65E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2771775"/>
            <a:ext cx="47625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7026"/>
                                        </p:tgtEl>
                                        <p:attrNameLst>
                                          <p:attrName>style.visibility</p:attrName>
                                        </p:attrNameLst>
                                      </p:cBhvr>
                                      <p:to>
                                        <p:strVal val="visible"/>
                                      </p:to>
                                    </p:set>
                                    <p:animEffect transition="in" filter="fade">
                                      <p:cBhvr>
                                        <p:cTn id="7" dur="2000"/>
                                        <p:tgtEl>
                                          <p:spTgt spid="257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57028"/>
                                        </p:tgtEl>
                                        <p:attrNameLst>
                                          <p:attrName>style.visibility</p:attrName>
                                        </p:attrNameLst>
                                      </p:cBhvr>
                                      <p:to>
                                        <p:strVal val="visible"/>
                                      </p:to>
                                    </p:set>
                                    <p:animEffect transition="in" filter="fade">
                                      <p:cBhvr>
                                        <p:cTn id="12" dur="2000"/>
                                        <p:tgtEl>
                                          <p:spTgt spid="257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Footer Placeholder 3">
            <a:extLst>
              <a:ext uri="{FF2B5EF4-FFF2-40B4-BE49-F238E27FC236}">
                <a16:creationId xmlns:a16="http://schemas.microsoft.com/office/drawing/2014/main" id="{1236D115-49CA-FDA3-FED1-E8F3F26A2D7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183299" name="Rectangle 2">
            <a:extLst>
              <a:ext uri="{FF2B5EF4-FFF2-40B4-BE49-F238E27FC236}">
                <a16:creationId xmlns:a16="http://schemas.microsoft.com/office/drawing/2014/main" id="{0BB57C43-77FF-E48A-0761-CFE4EFC117AC}"/>
              </a:ext>
            </a:extLst>
          </p:cNvPr>
          <p:cNvSpPr>
            <a:spLocks noGrp="1" noChangeArrowheads="1"/>
          </p:cNvSpPr>
          <p:nvPr>
            <p:ph type="ctrTitle"/>
          </p:nvPr>
        </p:nvSpPr>
        <p:spPr>
          <a:xfrm>
            <a:off x="685800" y="1600200"/>
            <a:ext cx="7772400" cy="1143000"/>
          </a:xfrm>
        </p:spPr>
        <p:txBody>
          <a:bodyPr/>
          <a:lstStyle/>
          <a:p>
            <a:pPr eaLnBrk="1" hangingPunct="1"/>
            <a:r>
              <a:rPr lang="en-US" altLang="en-US"/>
              <a:t>For Thinkers </a:t>
            </a:r>
            <a:r>
              <a:rPr lang="en-US" altLang="en-US">
                <a:latin typeface="Arial" panose="020B0604020202020204" pitchFamily="34" charset="0"/>
              </a:rPr>
              <a:t>…</a:t>
            </a:r>
            <a:endParaRPr lang="en-US" altLang="en-US"/>
          </a:p>
        </p:txBody>
      </p:sp>
      <p:pic>
        <p:nvPicPr>
          <p:cNvPr id="258051" name="Picture 3" descr="prius">
            <a:extLst>
              <a:ext uri="{FF2B5EF4-FFF2-40B4-BE49-F238E27FC236}">
                <a16:creationId xmlns:a16="http://schemas.microsoft.com/office/drawing/2014/main" id="{25988E39-D468-F876-AD77-7B458E6DB3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463" y="2600325"/>
            <a:ext cx="5553075"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8051"/>
                                        </p:tgtEl>
                                        <p:attrNameLst>
                                          <p:attrName>style.visibility</p:attrName>
                                        </p:attrNameLst>
                                      </p:cBhvr>
                                      <p:to>
                                        <p:strVal val="visible"/>
                                      </p:to>
                                    </p:set>
                                    <p:animEffect transition="in" filter="fade">
                                      <p:cBhvr>
                                        <p:cTn id="7" dur="2000"/>
                                        <p:tgtEl>
                                          <p:spTgt spid="258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a:extLst>
              <a:ext uri="{FF2B5EF4-FFF2-40B4-BE49-F238E27FC236}">
                <a16:creationId xmlns:a16="http://schemas.microsoft.com/office/drawing/2014/main" id="{D4F5E2BA-F0DC-4F22-ED1A-6D5E38C8211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29699" name="Rectangle 2">
            <a:extLst>
              <a:ext uri="{FF2B5EF4-FFF2-40B4-BE49-F238E27FC236}">
                <a16:creationId xmlns:a16="http://schemas.microsoft.com/office/drawing/2014/main" id="{C17457E0-ACEB-16B5-F43A-4D6F66B9AC9F}"/>
              </a:ext>
            </a:extLst>
          </p:cNvPr>
          <p:cNvSpPr>
            <a:spLocks noGrp="1" noChangeArrowheads="1"/>
          </p:cNvSpPr>
          <p:nvPr>
            <p:ph type="title"/>
          </p:nvPr>
        </p:nvSpPr>
        <p:spPr/>
        <p:txBody>
          <a:bodyPr/>
          <a:lstStyle/>
          <a:p>
            <a:pPr eaLnBrk="1" hangingPunct="1"/>
            <a:r>
              <a:rPr lang="en-US" altLang="en-US"/>
              <a:t>TPR is Different from </a:t>
            </a:r>
            <a:r>
              <a:rPr lang="en-US" altLang="en-US">
                <a:latin typeface="Arial" panose="020B0604020202020204" pitchFamily="34" charset="0"/>
              </a:rPr>
              <a:t>“</a:t>
            </a:r>
            <a:r>
              <a:rPr lang="en-US" altLang="en-US"/>
              <a:t>Personality Tests</a:t>
            </a:r>
            <a:r>
              <a:rPr lang="en-US" altLang="en-US">
                <a:latin typeface="Arial" panose="020B0604020202020204" pitchFamily="34" charset="0"/>
              </a:rPr>
              <a:t>”</a:t>
            </a:r>
            <a:endParaRPr lang="en-US" altLang="en-US"/>
          </a:p>
        </p:txBody>
      </p:sp>
      <p:sp>
        <p:nvSpPr>
          <p:cNvPr id="51203" name="Rectangle 3">
            <a:extLst>
              <a:ext uri="{FF2B5EF4-FFF2-40B4-BE49-F238E27FC236}">
                <a16:creationId xmlns:a16="http://schemas.microsoft.com/office/drawing/2014/main" id="{51FDEDAF-A523-6991-B1F2-B1F9BAF8BB74}"/>
              </a:ext>
            </a:extLst>
          </p:cNvPr>
          <p:cNvSpPr>
            <a:spLocks noGrp="1" noChangeArrowheads="1"/>
          </p:cNvSpPr>
          <p:nvPr>
            <p:ph type="body" idx="1"/>
          </p:nvPr>
        </p:nvSpPr>
        <p:spPr/>
        <p:txBody>
          <a:bodyPr/>
          <a:lstStyle/>
          <a:p>
            <a:pPr marL="609600" indent="-609600" eaLnBrk="1" hangingPunct="1">
              <a:buFontTx/>
              <a:buAutoNum type="arabicPeriod"/>
            </a:pPr>
            <a:r>
              <a:rPr lang="en-US" altLang="en-US" sz="2800">
                <a:solidFill>
                  <a:srgbClr val="335A85"/>
                </a:solidFill>
              </a:rPr>
              <a:t>Both prescriptive </a:t>
            </a:r>
            <a:r>
              <a:rPr lang="en-US" altLang="en-US" sz="2800" i="1">
                <a:solidFill>
                  <a:srgbClr val="335A85"/>
                </a:solidFill>
              </a:rPr>
              <a:t>and</a:t>
            </a:r>
            <a:r>
              <a:rPr lang="en-US" altLang="en-US" sz="2800">
                <a:solidFill>
                  <a:srgbClr val="335A85"/>
                </a:solidFill>
              </a:rPr>
              <a:t> descriptive</a:t>
            </a:r>
          </a:p>
          <a:p>
            <a:pPr marL="609600" indent="-609600" eaLnBrk="1" hangingPunct="1">
              <a:buFontTx/>
              <a:buAutoNum type="arabicPeriod"/>
            </a:pPr>
            <a:r>
              <a:rPr lang="en-US" altLang="en-US" sz="2800">
                <a:solidFill>
                  <a:srgbClr val="335A85"/>
                </a:solidFill>
              </a:rPr>
              <a:t>People change behaviors</a:t>
            </a:r>
          </a:p>
          <a:p>
            <a:pPr marL="609600" indent="-609600" eaLnBrk="1" hangingPunct="1">
              <a:buFontTx/>
              <a:buAutoNum type="arabicPeriod"/>
            </a:pPr>
            <a:r>
              <a:rPr lang="en-US" altLang="en-US" sz="2800">
                <a:solidFill>
                  <a:srgbClr val="335A85"/>
                </a:solidFill>
              </a:rPr>
              <a:t>Can be learned and applied immediately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fade">
                                      <p:cBhvr>
                                        <p:cTn id="7" dur="2000"/>
                                        <p:tgtEl>
                                          <p:spTgt spid="512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fade">
                                      <p:cBhvr>
                                        <p:cTn id="12" dur="2000"/>
                                        <p:tgtEl>
                                          <p:spTgt spid="512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1203">
                                            <p:txEl>
                                              <p:pRg st="2" end="2"/>
                                            </p:txEl>
                                          </p:spTgt>
                                        </p:tgtEl>
                                        <p:attrNameLst>
                                          <p:attrName>style.visibility</p:attrName>
                                        </p:attrNameLst>
                                      </p:cBhvr>
                                      <p:to>
                                        <p:strVal val="visible"/>
                                      </p:to>
                                    </p:set>
                                    <p:animEffect transition="in" filter="fade">
                                      <p:cBhvr>
                                        <p:cTn id="17" dur="2000"/>
                                        <p:tgtEl>
                                          <p:spTgt spid="512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Footer Placeholder 3">
            <a:extLst>
              <a:ext uri="{FF2B5EF4-FFF2-40B4-BE49-F238E27FC236}">
                <a16:creationId xmlns:a16="http://schemas.microsoft.com/office/drawing/2014/main" id="{CC9B1AAF-C38A-F1B3-C5C0-78DBCD08326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184323" name="Rectangle 2">
            <a:extLst>
              <a:ext uri="{FF2B5EF4-FFF2-40B4-BE49-F238E27FC236}">
                <a16:creationId xmlns:a16="http://schemas.microsoft.com/office/drawing/2014/main" id="{491F9780-58F7-D4FE-247A-6C681FFBE70D}"/>
              </a:ext>
            </a:extLst>
          </p:cNvPr>
          <p:cNvSpPr>
            <a:spLocks noGrp="1" noChangeArrowheads="1"/>
          </p:cNvSpPr>
          <p:nvPr>
            <p:ph type="ctrTitle"/>
          </p:nvPr>
        </p:nvSpPr>
        <p:spPr>
          <a:xfrm>
            <a:off x="685800" y="1600200"/>
            <a:ext cx="7772400" cy="1143000"/>
          </a:xfrm>
        </p:spPr>
        <p:txBody>
          <a:bodyPr/>
          <a:lstStyle/>
          <a:p>
            <a:pPr eaLnBrk="1" hangingPunct="1"/>
            <a:r>
              <a:rPr lang="en-US" altLang="en-US"/>
              <a:t>For Directors </a:t>
            </a:r>
            <a:r>
              <a:rPr lang="en-US" altLang="en-US">
                <a:latin typeface="Arial" panose="020B0604020202020204" pitchFamily="34" charset="0"/>
              </a:rPr>
              <a:t>…</a:t>
            </a:r>
            <a:endParaRPr lang="en-US" altLang="en-US"/>
          </a:p>
        </p:txBody>
      </p:sp>
      <p:pic>
        <p:nvPicPr>
          <p:cNvPr id="259075" name="Picture 3" descr="army%20tank">
            <a:extLst>
              <a:ext uri="{FF2B5EF4-FFF2-40B4-BE49-F238E27FC236}">
                <a16:creationId xmlns:a16="http://schemas.microsoft.com/office/drawing/2014/main" id="{BC755FF7-1AE3-CB83-4F88-CAF4A978D1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895600"/>
            <a:ext cx="3962400"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076" name="Picture 4" descr="h2_billet_01">
            <a:extLst>
              <a:ext uri="{FF2B5EF4-FFF2-40B4-BE49-F238E27FC236}">
                <a16:creationId xmlns:a16="http://schemas.microsoft.com/office/drawing/2014/main" id="{F77F595F-79B5-3CE4-D3B8-FD47B42238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743200"/>
            <a:ext cx="5932488"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9075"/>
                                        </p:tgtEl>
                                        <p:attrNameLst>
                                          <p:attrName>style.visibility</p:attrName>
                                        </p:attrNameLst>
                                      </p:cBhvr>
                                      <p:to>
                                        <p:strVal val="visible"/>
                                      </p:to>
                                    </p:set>
                                    <p:animEffect transition="in" filter="fade">
                                      <p:cBhvr>
                                        <p:cTn id="7" dur="2000"/>
                                        <p:tgtEl>
                                          <p:spTgt spid="2590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59076"/>
                                        </p:tgtEl>
                                        <p:attrNameLst>
                                          <p:attrName>style.visibility</p:attrName>
                                        </p:attrNameLst>
                                      </p:cBhvr>
                                      <p:to>
                                        <p:strVal val="visible"/>
                                      </p:to>
                                    </p:set>
                                    <p:animEffect transition="in" filter="fade">
                                      <p:cBhvr>
                                        <p:cTn id="12" dur="2000"/>
                                        <p:tgtEl>
                                          <p:spTgt spid="259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Footer Placeholder 3">
            <a:extLst>
              <a:ext uri="{FF2B5EF4-FFF2-40B4-BE49-F238E27FC236}">
                <a16:creationId xmlns:a16="http://schemas.microsoft.com/office/drawing/2014/main" id="{F1A7EEEE-1248-F5C7-CC50-74E16AC868F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185347" name="Rectangle 2">
            <a:extLst>
              <a:ext uri="{FF2B5EF4-FFF2-40B4-BE49-F238E27FC236}">
                <a16:creationId xmlns:a16="http://schemas.microsoft.com/office/drawing/2014/main" id="{F6D55451-FD80-5FAA-81AB-C740082D7D1A}"/>
              </a:ext>
            </a:extLst>
          </p:cNvPr>
          <p:cNvSpPr>
            <a:spLocks noGrp="1" noChangeArrowheads="1"/>
          </p:cNvSpPr>
          <p:nvPr>
            <p:ph type="ctrTitle"/>
          </p:nvPr>
        </p:nvSpPr>
        <p:spPr>
          <a:xfrm>
            <a:off x="685800" y="1600200"/>
            <a:ext cx="7772400" cy="1143000"/>
          </a:xfrm>
        </p:spPr>
        <p:txBody>
          <a:bodyPr/>
          <a:lstStyle/>
          <a:p>
            <a:pPr eaLnBrk="1" hangingPunct="1"/>
            <a:r>
              <a:rPr lang="en-US" altLang="en-US"/>
              <a:t>www.YourWebSite.com</a:t>
            </a:r>
          </a:p>
        </p:txBody>
      </p:sp>
      <p:sp>
        <p:nvSpPr>
          <p:cNvPr id="185348" name="Rectangle 3">
            <a:extLst>
              <a:ext uri="{FF2B5EF4-FFF2-40B4-BE49-F238E27FC236}">
                <a16:creationId xmlns:a16="http://schemas.microsoft.com/office/drawing/2014/main" id="{8D184EAE-666D-EDD7-212F-8E77FEEFDB2E}"/>
              </a:ext>
            </a:extLst>
          </p:cNvPr>
          <p:cNvSpPr>
            <a:spLocks noGrp="1" noChangeArrowheads="1"/>
          </p:cNvSpPr>
          <p:nvPr>
            <p:ph type="subTitle" idx="1"/>
          </p:nvPr>
        </p:nvSpPr>
        <p:spPr>
          <a:xfrm>
            <a:off x="762000" y="3352800"/>
            <a:ext cx="7620000" cy="2438400"/>
          </a:xfrm>
        </p:spPr>
        <p:txBody>
          <a:bodyPr/>
          <a:lstStyle/>
          <a:p>
            <a:pPr algn="l" eaLnBrk="1" hangingPunct="1">
              <a:buFontTx/>
              <a:buChar char="•"/>
            </a:pPr>
            <a:r>
              <a:rPr lang="en-US" altLang="en-US" sz="2400"/>
              <a:t> Your natural behavior style</a:t>
            </a:r>
          </a:p>
          <a:p>
            <a:pPr algn="l" eaLnBrk="1" hangingPunct="1">
              <a:buFontTx/>
              <a:buChar char="•"/>
            </a:pPr>
            <a:r>
              <a:rPr lang="en-US" altLang="en-US" sz="2400"/>
              <a:t> 360-degree evaluation</a:t>
            </a:r>
          </a:p>
          <a:p>
            <a:pPr algn="l" eaLnBrk="1" hangingPunct="1">
              <a:buFontTx/>
              <a:buChar char="•"/>
            </a:pPr>
            <a:r>
              <a:rPr lang="en-US" altLang="en-US" sz="2400"/>
              <a:t> Customized report</a:t>
            </a:r>
          </a:p>
          <a:p>
            <a:pPr algn="l" eaLnBrk="1" hangingPunct="1">
              <a:buFontTx/>
              <a:buChar char="•"/>
            </a:pPr>
            <a:r>
              <a:rPr lang="en-US" altLang="en-US" sz="2400"/>
              <a:t> 69-page e-workbook</a:t>
            </a:r>
          </a:p>
          <a:p>
            <a:pPr eaLnBrk="1" hangingPunct="1"/>
            <a:endParaRPr lang="en-US" altLang="en-US" sz="2400"/>
          </a:p>
          <a:p>
            <a:pPr eaLnBrk="1" hangingPunct="1"/>
            <a:r>
              <a:rPr lang="en-US" altLang="en-US" sz="2400" b="1"/>
              <a:t>YourEmail@YourURL.com </a:t>
            </a:r>
            <a:r>
              <a:rPr lang="en-US" altLang="en-US" sz="2400" b="1">
                <a:cs typeface="Arial" panose="020B0604020202020204" pitchFamily="34" charset="0"/>
              </a:rPr>
              <a:t>● 000-000-0000</a:t>
            </a:r>
          </a:p>
          <a:p>
            <a:pPr algn="l" eaLnBrk="1" hangingPunct="1">
              <a:buFontTx/>
              <a:buChar char="•"/>
            </a:pPr>
            <a:endParaRPr lang="en-US" altLang="en-US" sz="4000" b="1"/>
          </a:p>
        </p:txBody>
      </p:sp>
      <p:pic>
        <p:nvPicPr>
          <p:cNvPr id="185349" name="Picture 5" descr="assessment-button">
            <a:hlinkClick r:id="rId2"/>
            <a:extLst>
              <a:ext uri="{FF2B5EF4-FFF2-40B4-BE49-F238E27FC236}">
                <a16:creationId xmlns:a16="http://schemas.microsoft.com/office/drawing/2014/main" id="{BFDEB55E-ABEF-887D-AD86-1B590A1BB0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9038" y="2524125"/>
            <a:ext cx="168592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a:extLst>
              <a:ext uri="{FF2B5EF4-FFF2-40B4-BE49-F238E27FC236}">
                <a16:creationId xmlns:a16="http://schemas.microsoft.com/office/drawing/2014/main" id="{B3B5427B-EF40-C707-1FAE-C92A85C30CA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192518" name="Rectangle 6">
            <a:extLst>
              <a:ext uri="{FF2B5EF4-FFF2-40B4-BE49-F238E27FC236}">
                <a16:creationId xmlns:a16="http://schemas.microsoft.com/office/drawing/2014/main" id="{BCEC9FD9-81EF-F096-6F0A-1383410DF7BC}"/>
              </a:ext>
            </a:extLst>
          </p:cNvPr>
          <p:cNvSpPr>
            <a:spLocks noChangeArrowheads="1"/>
          </p:cNvSpPr>
          <p:nvPr/>
        </p:nvSpPr>
        <p:spPr bwMode="auto">
          <a:xfrm>
            <a:off x="2286000" y="5881688"/>
            <a:ext cx="6553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buFontTx/>
              <a:buNone/>
            </a:pPr>
            <a:r>
              <a:rPr lang="en-US" altLang="en-US" sz="2800" b="1">
                <a:solidFill>
                  <a:srgbClr val="335A85"/>
                </a:solidFill>
                <a:latin typeface="Times New Roman" panose="02020603050405020304" pitchFamily="18" charset="0"/>
              </a:rPr>
              <a:t>Dr. Tony Alessandra: </a:t>
            </a:r>
            <a:r>
              <a:rPr lang="en-US" altLang="en-US" sz="2800" b="1" i="1">
                <a:solidFill>
                  <a:srgbClr val="335A85"/>
                </a:solidFill>
                <a:latin typeface="Times New Roman" panose="02020603050405020304" pitchFamily="18" charset="0"/>
              </a:rPr>
              <a:t>The Platinum Rule</a:t>
            </a:r>
          </a:p>
        </p:txBody>
      </p:sp>
      <p:sp>
        <p:nvSpPr>
          <p:cNvPr id="192519" name="Text Box 7">
            <a:extLst>
              <a:ext uri="{FF2B5EF4-FFF2-40B4-BE49-F238E27FC236}">
                <a16:creationId xmlns:a16="http://schemas.microsoft.com/office/drawing/2014/main" id="{FCD83CB6-E3D2-1E7A-DDC8-95A6BA449919}"/>
              </a:ext>
            </a:extLst>
          </p:cNvPr>
          <p:cNvSpPr txBox="1">
            <a:spLocks noChangeArrowheads="1"/>
          </p:cNvSpPr>
          <p:nvPr/>
        </p:nvSpPr>
        <p:spPr bwMode="auto">
          <a:xfrm>
            <a:off x="1447800" y="2393950"/>
            <a:ext cx="579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defTabSz="76200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defTabSz="7620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defTabSz="7620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defTabSz="7620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defTabSz="7620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defTabSz="7620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defTabSz="7620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defTabSz="7620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sz="2800" b="1">
                <a:solidFill>
                  <a:srgbClr val="335A85"/>
                </a:solidFill>
                <a:latin typeface="Times New Roman" panose="02020603050405020304" pitchFamily="18" charset="0"/>
              </a:rPr>
              <a:t>Carl Jung: </a:t>
            </a:r>
            <a:r>
              <a:rPr lang="en-US" altLang="en-US" sz="2800" b="1" i="1">
                <a:solidFill>
                  <a:srgbClr val="335A85"/>
                </a:solidFill>
                <a:latin typeface="Times New Roman" panose="02020603050405020304" pitchFamily="18" charset="0"/>
              </a:rPr>
              <a:t>Psychological Types</a:t>
            </a:r>
          </a:p>
        </p:txBody>
      </p:sp>
      <p:sp>
        <p:nvSpPr>
          <p:cNvPr id="192520" name="Rectangle 8">
            <a:extLst>
              <a:ext uri="{FF2B5EF4-FFF2-40B4-BE49-F238E27FC236}">
                <a16:creationId xmlns:a16="http://schemas.microsoft.com/office/drawing/2014/main" id="{8D8D479B-161F-934B-5AA9-223FC08C2A92}"/>
              </a:ext>
            </a:extLst>
          </p:cNvPr>
          <p:cNvSpPr>
            <a:spLocks noChangeArrowheads="1"/>
          </p:cNvSpPr>
          <p:nvPr/>
        </p:nvSpPr>
        <p:spPr bwMode="auto">
          <a:xfrm>
            <a:off x="2362200" y="3876675"/>
            <a:ext cx="6400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buFontTx/>
              <a:buNone/>
            </a:pPr>
            <a:r>
              <a:rPr lang="en-US" altLang="en-US" sz="2800" b="1">
                <a:solidFill>
                  <a:srgbClr val="335A85"/>
                </a:solidFill>
                <a:latin typeface="Times New Roman" panose="02020603050405020304" pitchFamily="18" charset="0"/>
              </a:rPr>
              <a:t>Isabel Briggs &amp; Katherine Myers: </a:t>
            </a:r>
            <a:r>
              <a:rPr lang="en-US" altLang="en-US" sz="2800" b="1" i="1">
                <a:solidFill>
                  <a:srgbClr val="335A85"/>
                </a:solidFill>
                <a:latin typeface="Times New Roman" panose="02020603050405020304" pitchFamily="18" charset="0"/>
              </a:rPr>
              <a:t>MBTI</a:t>
            </a:r>
          </a:p>
          <a:p>
            <a:pPr>
              <a:buFontTx/>
              <a:buNone/>
            </a:pPr>
            <a:r>
              <a:rPr lang="en-US" altLang="en-US" sz="2800" b="1">
                <a:solidFill>
                  <a:srgbClr val="335A85"/>
                </a:solidFill>
                <a:latin typeface="Times New Roman" panose="02020603050405020304" pitchFamily="18" charset="0"/>
              </a:rPr>
              <a:t>Walter Clark &amp; John Geier: </a:t>
            </a:r>
            <a:r>
              <a:rPr lang="en-US" altLang="en-US" sz="2800" b="1" i="1">
                <a:solidFill>
                  <a:srgbClr val="335A85"/>
                </a:solidFill>
                <a:latin typeface="Times New Roman" panose="02020603050405020304" pitchFamily="18" charset="0"/>
              </a:rPr>
              <a:t>DISC</a:t>
            </a:r>
          </a:p>
        </p:txBody>
      </p:sp>
      <p:sp>
        <p:nvSpPr>
          <p:cNvPr id="192521" name="Rectangle 9">
            <a:extLst>
              <a:ext uri="{FF2B5EF4-FFF2-40B4-BE49-F238E27FC236}">
                <a16:creationId xmlns:a16="http://schemas.microsoft.com/office/drawing/2014/main" id="{DAFF8643-8D95-0646-50BB-E56A84DF6769}"/>
              </a:ext>
            </a:extLst>
          </p:cNvPr>
          <p:cNvSpPr>
            <a:spLocks noChangeArrowheads="1"/>
          </p:cNvSpPr>
          <p:nvPr/>
        </p:nvSpPr>
        <p:spPr bwMode="auto">
          <a:xfrm>
            <a:off x="2362200" y="5181600"/>
            <a:ext cx="45656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buFontTx/>
              <a:buNone/>
            </a:pPr>
            <a:r>
              <a:rPr lang="en-US" altLang="en-US" sz="2800" b="1">
                <a:solidFill>
                  <a:srgbClr val="335A85"/>
                </a:solidFill>
                <a:latin typeface="Times New Roman" panose="02020603050405020304" pitchFamily="18" charset="0"/>
              </a:rPr>
              <a:t>Merrill &amp; Reid: </a:t>
            </a:r>
            <a:r>
              <a:rPr lang="en-US" altLang="en-US" sz="2800" b="1" i="1">
                <a:solidFill>
                  <a:srgbClr val="335A85"/>
                </a:solidFill>
                <a:latin typeface="Times New Roman" panose="02020603050405020304" pitchFamily="18" charset="0"/>
              </a:rPr>
              <a:t>Social Styles</a:t>
            </a:r>
          </a:p>
        </p:txBody>
      </p:sp>
      <p:sp>
        <p:nvSpPr>
          <p:cNvPr id="192522" name="Text Box 10">
            <a:extLst>
              <a:ext uri="{FF2B5EF4-FFF2-40B4-BE49-F238E27FC236}">
                <a16:creationId xmlns:a16="http://schemas.microsoft.com/office/drawing/2014/main" id="{37C16C3F-EFB5-501E-6EC1-A56E1126EA42}"/>
              </a:ext>
            </a:extLst>
          </p:cNvPr>
          <p:cNvSpPr txBox="1">
            <a:spLocks noChangeArrowheads="1"/>
          </p:cNvSpPr>
          <p:nvPr/>
        </p:nvSpPr>
        <p:spPr bwMode="auto">
          <a:xfrm>
            <a:off x="1752600" y="3003550"/>
            <a:ext cx="7391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defTabSz="76200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defTabSz="7620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defTabSz="7620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defTabSz="7620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defTabSz="7620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defTabSz="7620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defTabSz="7620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defTabSz="7620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b="1">
                <a:solidFill>
                  <a:srgbClr val="335A85"/>
                </a:solidFill>
                <a:latin typeface="Times New Roman" panose="02020603050405020304" pitchFamily="18" charset="0"/>
              </a:rPr>
              <a:t>William Marston: </a:t>
            </a:r>
            <a:r>
              <a:rPr lang="en-US" altLang="en-US" sz="2800" b="1" i="1">
                <a:solidFill>
                  <a:srgbClr val="335A85"/>
                </a:solidFill>
                <a:latin typeface="Times New Roman" panose="02020603050405020304" pitchFamily="18" charset="0"/>
              </a:rPr>
              <a:t>Emotions of Normal People</a:t>
            </a:r>
          </a:p>
        </p:txBody>
      </p:sp>
      <p:sp>
        <p:nvSpPr>
          <p:cNvPr id="192523" name="AutoShape 11">
            <a:extLst>
              <a:ext uri="{FF2B5EF4-FFF2-40B4-BE49-F238E27FC236}">
                <a16:creationId xmlns:a16="http://schemas.microsoft.com/office/drawing/2014/main" id="{D6131FA7-FC65-C0F1-BC5B-8FE9A1D2A491}"/>
              </a:ext>
            </a:extLst>
          </p:cNvPr>
          <p:cNvSpPr>
            <a:spLocks noChangeArrowheads="1"/>
          </p:cNvSpPr>
          <p:nvPr/>
        </p:nvSpPr>
        <p:spPr bwMode="auto">
          <a:xfrm rot="294657">
            <a:off x="1752600" y="3925888"/>
            <a:ext cx="533400" cy="838200"/>
          </a:xfrm>
          <a:prstGeom prst="curvedRightArrow">
            <a:avLst>
              <a:gd name="adj1" fmla="val 31429"/>
              <a:gd name="adj2" fmla="val 62857"/>
              <a:gd name="adj3" fmla="val 33333"/>
            </a:avLst>
          </a:prstGeom>
          <a:solidFill>
            <a:srgbClr val="FFCC00"/>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192524" name="AutoShape 12">
            <a:extLst>
              <a:ext uri="{FF2B5EF4-FFF2-40B4-BE49-F238E27FC236}">
                <a16:creationId xmlns:a16="http://schemas.microsoft.com/office/drawing/2014/main" id="{497B2AF3-8E2A-D5CC-0591-86132B596831}"/>
              </a:ext>
            </a:extLst>
          </p:cNvPr>
          <p:cNvSpPr>
            <a:spLocks noChangeArrowheads="1"/>
          </p:cNvSpPr>
          <p:nvPr/>
        </p:nvSpPr>
        <p:spPr bwMode="auto">
          <a:xfrm rot="294657">
            <a:off x="1143000" y="2520950"/>
            <a:ext cx="533400" cy="838200"/>
          </a:xfrm>
          <a:prstGeom prst="curvedRightArrow">
            <a:avLst>
              <a:gd name="adj1" fmla="val 31429"/>
              <a:gd name="adj2" fmla="val 62857"/>
              <a:gd name="adj3" fmla="val 33333"/>
            </a:avLst>
          </a:prstGeom>
          <a:solidFill>
            <a:srgbClr val="FFCC00"/>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192525" name="AutoShape 13">
            <a:extLst>
              <a:ext uri="{FF2B5EF4-FFF2-40B4-BE49-F238E27FC236}">
                <a16:creationId xmlns:a16="http://schemas.microsoft.com/office/drawing/2014/main" id="{7A61D4ED-885F-28B7-0C17-D899C4FA8056}"/>
              </a:ext>
            </a:extLst>
          </p:cNvPr>
          <p:cNvSpPr>
            <a:spLocks noChangeArrowheads="1"/>
          </p:cNvSpPr>
          <p:nvPr/>
        </p:nvSpPr>
        <p:spPr bwMode="auto">
          <a:xfrm rot="294657">
            <a:off x="1676400" y="5257800"/>
            <a:ext cx="533400" cy="838200"/>
          </a:xfrm>
          <a:prstGeom prst="curvedRightArrow">
            <a:avLst>
              <a:gd name="adj1" fmla="val 31429"/>
              <a:gd name="adj2" fmla="val 62857"/>
              <a:gd name="adj3" fmla="val 33333"/>
            </a:avLst>
          </a:prstGeom>
          <a:solidFill>
            <a:srgbClr val="FFCC00"/>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30731" name="Text Box 14">
            <a:extLst>
              <a:ext uri="{FF2B5EF4-FFF2-40B4-BE49-F238E27FC236}">
                <a16:creationId xmlns:a16="http://schemas.microsoft.com/office/drawing/2014/main" id="{24A7755E-B744-A98D-8764-D0779E31F99D}"/>
              </a:ext>
            </a:extLst>
          </p:cNvPr>
          <p:cNvSpPr txBox="1">
            <a:spLocks noChangeArrowheads="1"/>
          </p:cNvSpPr>
          <p:nvPr/>
        </p:nvSpPr>
        <p:spPr bwMode="auto">
          <a:xfrm>
            <a:off x="228600" y="2382838"/>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solidFill>
                  <a:srgbClr val="FF6600"/>
                </a:solidFill>
              </a:rPr>
              <a:t>1921</a:t>
            </a:r>
          </a:p>
        </p:txBody>
      </p:sp>
      <p:sp>
        <p:nvSpPr>
          <p:cNvPr id="30732" name="Text Box 15">
            <a:extLst>
              <a:ext uri="{FF2B5EF4-FFF2-40B4-BE49-F238E27FC236}">
                <a16:creationId xmlns:a16="http://schemas.microsoft.com/office/drawing/2014/main" id="{7A0BA1FC-FD6D-2C52-EBC6-B0D5E23BD2B7}"/>
              </a:ext>
            </a:extLst>
          </p:cNvPr>
          <p:cNvSpPr txBox="1">
            <a:spLocks noChangeArrowheads="1"/>
          </p:cNvSpPr>
          <p:nvPr/>
        </p:nvSpPr>
        <p:spPr bwMode="auto">
          <a:xfrm>
            <a:off x="381000" y="3259138"/>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solidFill>
                  <a:srgbClr val="FF6600"/>
                </a:solidFill>
              </a:rPr>
              <a:t>1928</a:t>
            </a:r>
          </a:p>
        </p:txBody>
      </p:sp>
      <p:sp>
        <p:nvSpPr>
          <p:cNvPr id="30733" name="Text Box 16">
            <a:extLst>
              <a:ext uri="{FF2B5EF4-FFF2-40B4-BE49-F238E27FC236}">
                <a16:creationId xmlns:a16="http://schemas.microsoft.com/office/drawing/2014/main" id="{98C1644A-C929-D83A-455B-B89A488F8D64}"/>
              </a:ext>
            </a:extLst>
          </p:cNvPr>
          <p:cNvSpPr txBox="1">
            <a:spLocks noChangeArrowheads="1"/>
          </p:cNvSpPr>
          <p:nvPr/>
        </p:nvSpPr>
        <p:spPr bwMode="auto">
          <a:xfrm>
            <a:off x="685800" y="4135438"/>
            <a:ext cx="104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solidFill>
                  <a:srgbClr val="FF6600"/>
                </a:solidFill>
              </a:rPr>
              <a:t>1950s</a:t>
            </a:r>
          </a:p>
        </p:txBody>
      </p:sp>
      <p:sp>
        <p:nvSpPr>
          <p:cNvPr id="30734" name="Text Box 17">
            <a:extLst>
              <a:ext uri="{FF2B5EF4-FFF2-40B4-BE49-F238E27FC236}">
                <a16:creationId xmlns:a16="http://schemas.microsoft.com/office/drawing/2014/main" id="{180591C2-26D7-DE26-4E74-6908A6CD395E}"/>
              </a:ext>
            </a:extLst>
          </p:cNvPr>
          <p:cNvSpPr txBox="1">
            <a:spLocks noChangeArrowheads="1"/>
          </p:cNvSpPr>
          <p:nvPr/>
        </p:nvSpPr>
        <p:spPr bwMode="auto">
          <a:xfrm>
            <a:off x="568325" y="5278438"/>
            <a:ext cx="101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solidFill>
                  <a:srgbClr val="FF6600"/>
                </a:solidFill>
              </a:rPr>
              <a:t>1960s</a:t>
            </a:r>
          </a:p>
        </p:txBody>
      </p:sp>
      <p:sp>
        <p:nvSpPr>
          <p:cNvPr id="30735" name="Text Box 18">
            <a:extLst>
              <a:ext uri="{FF2B5EF4-FFF2-40B4-BE49-F238E27FC236}">
                <a16:creationId xmlns:a16="http://schemas.microsoft.com/office/drawing/2014/main" id="{50F1F433-6BAB-FD88-1C2C-CA0B7176D42A}"/>
              </a:ext>
            </a:extLst>
          </p:cNvPr>
          <p:cNvSpPr txBox="1">
            <a:spLocks noChangeArrowheads="1"/>
          </p:cNvSpPr>
          <p:nvPr/>
        </p:nvSpPr>
        <p:spPr bwMode="auto">
          <a:xfrm>
            <a:off x="914400" y="5943600"/>
            <a:ext cx="101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solidFill>
                  <a:srgbClr val="FF6600"/>
                </a:solidFill>
              </a:rPr>
              <a:t>1980s</a:t>
            </a:r>
          </a:p>
        </p:txBody>
      </p:sp>
      <p:sp>
        <p:nvSpPr>
          <p:cNvPr id="30736" name="Rectangle 19">
            <a:extLst>
              <a:ext uri="{FF2B5EF4-FFF2-40B4-BE49-F238E27FC236}">
                <a16:creationId xmlns:a16="http://schemas.microsoft.com/office/drawing/2014/main" id="{D0393193-0556-5793-FF5A-366DAFB06583}"/>
              </a:ext>
            </a:extLst>
          </p:cNvPr>
          <p:cNvSpPr>
            <a:spLocks noGrp="1" noChangeArrowheads="1"/>
          </p:cNvSpPr>
          <p:nvPr>
            <p:ph type="title"/>
          </p:nvPr>
        </p:nvSpPr>
        <p:spPr>
          <a:noFill/>
        </p:spPr>
        <p:txBody>
          <a:bodyPr/>
          <a:lstStyle/>
          <a:p>
            <a:pPr eaLnBrk="1" hangingPunct="1"/>
            <a:r>
              <a:rPr lang="en-US" altLang="en-US" b="1"/>
              <a:t>The History of “Styles”</a:t>
            </a:r>
            <a:r>
              <a:rPr lang="en-US" altLang="en-US" b="1">
                <a:latin typeface="Arial" panose="020B0604020202020204" pitchFamily="34" charset="0"/>
              </a:rPr>
              <a:t>…</a:t>
            </a:r>
            <a:endParaRPr lang="en-US" altLang="en-US"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92519"/>
                                        </p:tgtEl>
                                        <p:attrNameLst>
                                          <p:attrName>style.visibility</p:attrName>
                                        </p:attrNameLst>
                                      </p:cBhvr>
                                      <p:to>
                                        <p:strVal val="visible"/>
                                      </p:to>
                                    </p:set>
                                    <p:anim calcmode="lin" valueType="num">
                                      <p:cBhvr>
                                        <p:cTn id="7" dur="500" fill="hold"/>
                                        <p:tgtEl>
                                          <p:spTgt spid="192519"/>
                                        </p:tgtEl>
                                        <p:attrNameLst>
                                          <p:attrName>ppt_w</p:attrName>
                                        </p:attrNameLst>
                                      </p:cBhvr>
                                      <p:tavLst>
                                        <p:tav tm="0">
                                          <p:val>
                                            <p:fltVal val="0"/>
                                          </p:val>
                                        </p:tav>
                                        <p:tav tm="100000">
                                          <p:val>
                                            <p:strVal val="#ppt_w"/>
                                          </p:val>
                                        </p:tav>
                                      </p:tavLst>
                                    </p:anim>
                                    <p:anim calcmode="lin" valueType="num">
                                      <p:cBhvr>
                                        <p:cTn id="8" dur="500" fill="hold"/>
                                        <p:tgtEl>
                                          <p:spTgt spid="192519"/>
                                        </p:tgtEl>
                                        <p:attrNameLst>
                                          <p:attrName>ppt_h</p:attrName>
                                        </p:attrNameLst>
                                      </p:cBhvr>
                                      <p:tavLst>
                                        <p:tav tm="0">
                                          <p:val>
                                            <p:fltVal val="0"/>
                                          </p:val>
                                        </p:tav>
                                        <p:tav tm="100000">
                                          <p:val>
                                            <p:strVal val="#ppt_h"/>
                                          </p:val>
                                        </p:tav>
                                      </p:tavLst>
                                    </p:anim>
                                    <p:animEffect transition="in" filter="fade">
                                      <p:cBhvr>
                                        <p:cTn id="9" dur="500"/>
                                        <p:tgtEl>
                                          <p:spTgt spid="19251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92522"/>
                                        </p:tgtEl>
                                        <p:attrNameLst>
                                          <p:attrName>style.visibility</p:attrName>
                                        </p:attrNameLst>
                                      </p:cBhvr>
                                      <p:to>
                                        <p:strVal val="visible"/>
                                      </p:to>
                                    </p:set>
                                    <p:anim calcmode="lin" valueType="num">
                                      <p:cBhvr>
                                        <p:cTn id="14" dur="500" fill="hold"/>
                                        <p:tgtEl>
                                          <p:spTgt spid="192522"/>
                                        </p:tgtEl>
                                        <p:attrNameLst>
                                          <p:attrName>ppt_w</p:attrName>
                                        </p:attrNameLst>
                                      </p:cBhvr>
                                      <p:tavLst>
                                        <p:tav tm="0">
                                          <p:val>
                                            <p:fltVal val="0"/>
                                          </p:val>
                                        </p:tav>
                                        <p:tav tm="100000">
                                          <p:val>
                                            <p:strVal val="#ppt_w"/>
                                          </p:val>
                                        </p:tav>
                                      </p:tavLst>
                                    </p:anim>
                                    <p:anim calcmode="lin" valueType="num">
                                      <p:cBhvr>
                                        <p:cTn id="15" dur="500" fill="hold"/>
                                        <p:tgtEl>
                                          <p:spTgt spid="192522"/>
                                        </p:tgtEl>
                                        <p:attrNameLst>
                                          <p:attrName>ppt_h</p:attrName>
                                        </p:attrNameLst>
                                      </p:cBhvr>
                                      <p:tavLst>
                                        <p:tav tm="0">
                                          <p:val>
                                            <p:fltVal val="0"/>
                                          </p:val>
                                        </p:tav>
                                        <p:tav tm="100000">
                                          <p:val>
                                            <p:strVal val="#ppt_h"/>
                                          </p:val>
                                        </p:tav>
                                      </p:tavLst>
                                    </p:anim>
                                    <p:animEffect transition="in" filter="fade">
                                      <p:cBhvr>
                                        <p:cTn id="16" dur="500"/>
                                        <p:tgtEl>
                                          <p:spTgt spid="19252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192520"/>
                                        </p:tgtEl>
                                        <p:attrNameLst>
                                          <p:attrName>style.visibility</p:attrName>
                                        </p:attrNameLst>
                                      </p:cBhvr>
                                      <p:to>
                                        <p:strVal val="visible"/>
                                      </p:to>
                                    </p:set>
                                    <p:anim calcmode="lin" valueType="num">
                                      <p:cBhvr>
                                        <p:cTn id="21" dur="500" fill="hold"/>
                                        <p:tgtEl>
                                          <p:spTgt spid="192520"/>
                                        </p:tgtEl>
                                        <p:attrNameLst>
                                          <p:attrName>ppt_w</p:attrName>
                                        </p:attrNameLst>
                                      </p:cBhvr>
                                      <p:tavLst>
                                        <p:tav tm="0">
                                          <p:val>
                                            <p:fltVal val="0"/>
                                          </p:val>
                                        </p:tav>
                                        <p:tav tm="100000">
                                          <p:val>
                                            <p:strVal val="#ppt_w"/>
                                          </p:val>
                                        </p:tav>
                                      </p:tavLst>
                                    </p:anim>
                                    <p:anim calcmode="lin" valueType="num">
                                      <p:cBhvr>
                                        <p:cTn id="22" dur="500" fill="hold"/>
                                        <p:tgtEl>
                                          <p:spTgt spid="192520"/>
                                        </p:tgtEl>
                                        <p:attrNameLst>
                                          <p:attrName>ppt_h</p:attrName>
                                        </p:attrNameLst>
                                      </p:cBhvr>
                                      <p:tavLst>
                                        <p:tav tm="0">
                                          <p:val>
                                            <p:fltVal val="0"/>
                                          </p:val>
                                        </p:tav>
                                        <p:tav tm="100000">
                                          <p:val>
                                            <p:strVal val="#ppt_h"/>
                                          </p:val>
                                        </p:tav>
                                      </p:tavLst>
                                    </p:anim>
                                    <p:animEffect transition="in" filter="fade">
                                      <p:cBhvr>
                                        <p:cTn id="23" dur="500"/>
                                        <p:tgtEl>
                                          <p:spTgt spid="19252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192521"/>
                                        </p:tgtEl>
                                        <p:attrNameLst>
                                          <p:attrName>style.visibility</p:attrName>
                                        </p:attrNameLst>
                                      </p:cBhvr>
                                      <p:to>
                                        <p:strVal val="visible"/>
                                      </p:to>
                                    </p:set>
                                    <p:anim calcmode="lin" valueType="num">
                                      <p:cBhvr>
                                        <p:cTn id="28" dur="500" fill="hold"/>
                                        <p:tgtEl>
                                          <p:spTgt spid="192521"/>
                                        </p:tgtEl>
                                        <p:attrNameLst>
                                          <p:attrName>ppt_w</p:attrName>
                                        </p:attrNameLst>
                                      </p:cBhvr>
                                      <p:tavLst>
                                        <p:tav tm="0">
                                          <p:val>
                                            <p:fltVal val="0"/>
                                          </p:val>
                                        </p:tav>
                                        <p:tav tm="100000">
                                          <p:val>
                                            <p:strVal val="#ppt_w"/>
                                          </p:val>
                                        </p:tav>
                                      </p:tavLst>
                                    </p:anim>
                                    <p:anim calcmode="lin" valueType="num">
                                      <p:cBhvr>
                                        <p:cTn id="29" dur="500" fill="hold"/>
                                        <p:tgtEl>
                                          <p:spTgt spid="192521"/>
                                        </p:tgtEl>
                                        <p:attrNameLst>
                                          <p:attrName>ppt_h</p:attrName>
                                        </p:attrNameLst>
                                      </p:cBhvr>
                                      <p:tavLst>
                                        <p:tav tm="0">
                                          <p:val>
                                            <p:fltVal val="0"/>
                                          </p:val>
                                        </p:tav>
                                        <p:tav tm="100000">
                                          <p:val>
                                            <p:strVal val="#ppt_h"/>
                                          </p:val>
                                        </p:tav>
                                      </p:tavLst>
                                    </p:anim>
                                    <p:animEffect transition="in" filter="fade">
                                      <p:cBhvr>
                                        <p:cTn id="30" dur="500"/>
                                        <p:tgtEl>
                                          <p:spTgt spid="19252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192518"/>
                                        </p:tgtEl>
                                        <p:attrNameLst>
                                          <p:attrName>style.visibility</p:attrName>
                                        </p:attrNameLst>
                                      </p:cBhvr>
                                      <p:to>
                                        <p:strVal val="visible"/>
                                      </p:to>
                                    </p:set>
                                    <p:anim calcmode="lin" valueType="num">
                                      <p:cBhvr>
                                        <p:cTn id="35" dur="500" fill="hold"/>
                                        <p:tgtEl>
                                          <p:spTgt spid="192518"/>
                                        </p:tgtEl>
                                        <p:attrNameLst>
                                          <p:attrName>ppt_w</p:attrName>
                                        </p:attrNameLst>
                                      </p:cBhvr>
                                      <p:tavLst>
                                        <p:tav tm="0">
                                          <p:val>
                                            <p:fltVal val="0"/>
                                          </p:val>
                                        </p:tav>
                                        <p:tav tm="100000">
                                          <p:val>
                                            <p:strVal val="#ppt_w"/>
                                          </p:val>
                                        </p:tav>
                                      </p:tavLst>
                                    </p:anim>
                                    <p:anim calcmode="lin" valueType="num">
                                      <p:cBhvr>
                                        <p:cTn id="36" dur="500" fill="hold"/>
                                        <p:tgtEl>
                                          <p:spTgt spid="192518"/>
                                        </p:tgtEl>
                                        <p:attrNameLst>
                                          <p:attrName>ppt_h</p:attrName>
                                        </p:attrNameLst>
                                      </p:cBhvr>
                                      <p:tavLst>
                                        <p:tav tm="0">
                                          <p:val>
                                            <p:fltVal val="0"/>
                                          </p:val>
                                        </p:tav>
                                        <p:tav tm="100000">
                                          <p:val>
                                            <p:strVal val="#ppt_h"/>
                                          </p:val>
                                        </p:tav>
                                      </p:tavLst>
                                    </p:anim>
                                    <p:animEffect transition="in" filter="fade">
                                      <p:cBhvr>
                                        <p:cTn id="37" dur="500"/>
                                        <p:tgtEl>
                                          <p:spTgt spid="19251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xit" presetSubtype="0" fill="hold" nodeType="clickEffect">
                                  <p:stCondLst>
                                    <p:cond delay="0"/>
                                  </p:stCondLst>
                                  <p:childTnLst>
                                    <p:anim calcmode="lin" valueType="num">
                                      <p:cBhvr>
                                        <p:cTn id="41" dur="1000"/>
                                        <p:tgtEl>
                                          <p:spTgt spid="192519"/>
                                        </p:tgtEl>
                                        <p:attrNameLst>
                                          <p:attrName>ppt_x</p:attrName>
                                        </p:attrNameLst>
                                      </p:cBhvr>
                                      <p:tavLst>
                                        <p:tav tm="0">
                                          <p:val>
                                            <p:strVal val="ppt_x"/>
                                          </p:val>
                                        </p:tav>
                                        <p:tav tm="100000">
                                          <p:val>
                                            <p:strVal val="ppt_x-.2"/>
                                          </p:val>
                                        </p:tav>
                                      </p:tavLst>
                                    </p:anim>
                                    <p:anim calcmode="lin" valueType="num">
                                      <p:cBhvr>
                                        <p:cTn id="42" dur="1000"/>
                                        <p:tgtEl>
                                          <p:spTgt spid="192519"/>
                                        </p:tgtEl>
                                        <p:attrNameLst>
                                          <p:attrName>ppt_y</p:attrName>
                                        </p:attrNameLst>
                                      </p:cBhvr>
                                      <p:tavLst>
                                        <p:tav tm="0">
                                          <p:val>
                                            <p:strVal val="ppt_y"/>
                                          </p:val>
                                        </p:tav>
                                        <p:tav tm="100000">
                                          <p:val>
                                            <p:strVal val="ppt_y"/>
                                          </p:val>
                                        </p:tav>
                                      </p:tavLst>
                                    </p:anim>
                                    <p:animEffect transition="out" filter="fade">
                                      <p:cBhvr>
                                        <p:cTn id="43" dur="1000"/>
                                        <p:tgtEl>
                                          <p:spTgt spid="192519"/>
                                        </p:tgtEl>
                                      </p:cBhvr>
                                    </p:animEffect>
                                    <p:set>
                                      <p:cBhvr>
                                        <p:cTn id="44" dur="1" fill="hold">
                                          <p:stCondLst>
                                            <p:cond delay="999"/>
                                          </p:stCondLst>
                                        </p:cTn>
                                        <p:tgtEl>
                                          <p:spTgt spid="192519"/>
                                        </p:tgtEl>
                                        <p:attrNameLst>
                                          <p:attrName>style.visibility</p:attrName>
                                        </p:attrNameLst>
                                      </p:cBhvr>
                                      <p:to>
                                        <p:strVal val="hidden"/>
                                      </p:to>
                                    </p:set>
                                  </p:childTnLst>
                                </p:cTn>
                              </p:par>
                              <p:par>
                                <p:cTn id="45" presetID="29" presetClass="exit" presetSubtype="0" fill="hold" nodeType="withEffect">
                                  <p:stCondLst>
                                    <p:cond delay="0"/>
                                  </p:stCondLst>
                                  <p:childTnLst>
                                    <p:anim calcmode="lin" valueType="num">
                                      <p:cBhvr>
                                        <p:cTn id="46" dur="1000"/>
                                        <p:tgtEl>
                                          <p:spTgt spid="192522"/>
                                        </p:tgtEl>
                                        <p:attrNameLst>
                                          <p:attrName>ppt_x</p:attrName>
                                        </p:attrNameLst>
                                      </p:cBhvr>
                                      <p:tavLst>
                                        <p:tav tm="0">
                                          <p:val>
                                            <p:strVal val="ppt_x"/>
                                          </p:val>
                                        </p:tav>
                                        <p:tav tm="100000">
                                          <p:val>
                                            <p:strVal val="ppt_x-.2"/>
                                          </p:val>
                                        </p:tav>
                                      </p:tavLst>
                                    </p:anim>
                                    <p:anim calcmode="lin" valueType="num">
                                      <p:cBhvr>
                                        <p:cTn id="47" dur="1000"/>
                                        <p:tgtEl>
                                          <p:spTgt spid="192522"/>
                                        </p:tgtEl>
                                        <p:attrNameLst>
                                          <p:attrName>ppt_y</p:attrName>
                                        </p:attrNameLst>
                                      </p:cBhvr>
                                      <p:tavLst>
                                        <p:tav tm="0">
                                          <p:val>
                                            <p:strVal val="ppt_y"/>
                                          </p:val>
                                        </p:tav>
                                        <p:tav tm="100000">
                                          <p:val>
                                            <p:strVal val="ppt_y"/>
                                          </p:val>
                                        </p:tav>
                                      </p:tavLst>
                                    </p:anim>
                                    <p:animEffect transition="out" filter="fade">
                                      <p:cBhvr>
                                        <p:cTn id="48" dur="1000"/>
                                        <p:tgtEl>
                                          <p:spTgt spid="192522"/>
                                        </p:tgtEl>
                                      </p:cBhvr>
                                    </p:animEffect>
                                    <p:set>
                                      <p:cBhvr>
                                        <p:cTn id="49" dur="1" fill="hold">
                                          <p:stCondLst>
                                            <p:cond delay="999"/>
                                          </p:stCondLst>
                                        </p:cTn>
                                        <p:tgtEl>
                                          <p:spTgt spid="192522"/>
                                        </p:tgtEl>
                                        <p:attrNameLst>
                                          <p:attrName>style.visibility</p:attrName>
                                        </p:attrNameLst>
                                      </p:cBhvr>
                                      <p:to>
                                        <p:strVal val="hidden"/>
                                      </p:to>
                                    </p:set>
                                  </p:childTnLst>
                                </p:cTn>
                              </p:par>
                              <p:par>
                                <p:cTn id="50" presetID="29" presetClass="exit" presetSubtype="0" fill="hold" nodeType="withEffect">
                                  <p:stCondLst>
                                    <p:cond delay="0"/>
                                  </p:stCondLst>
                                  <p:childTnLst>
                                    <p:anim calcmode="lin" valueType="num">
                                      <p:cBhvr>
                                        <p:cTn id="51" dur="1000"/>
                                        <p:tgtEl>
                                          <p:spTgt spid="192520"/>
                                        </p:tgtEl>
                                        <p:attrNameLst>
                                          <p:attrName>ppt_x</p:attrName>
                                        </p:attrNameLst>
                                      </p:cBhvr>
                                      <p:tavLst>
                                        <p:tav tm="0">
                                          <p:val>
                                            <p:strVal val="ppt_x"/>
                                          </p:val>
                                        </p:tav>
                                        <p:tav tm="100000">
                                          <p:val>
                                            <p:strVal val="ppt_x-.2"/>
                                          </p:val>
                                        </p:tav>
                                      </p:tavLst>
                                    </p:anim>
                                    <p:anim calcmode="lin" valueType="num">
                                      <p:cBhvr>
                                        <p:cTn id="52" dur="1000"/>
                                        <p:tgtEl>
                                          <p:spTgt spid="192520"/>
                                        </p:tgtEl>
                                        <p:attrNameLst>
                                          <p:attrName>ppt_y</p:attrName>
                                        </p:attrNameLst>
                                      </p:cBhvr>
                                      <p:tavLst>
                                        <p:tav tm="0">
                                          <p:val>
                                            <p:strVal val="ppt_y"/>
                                          </p:val>
                                        </p:tav>
                                        <p:tav tm="100000">
                                          <p:val>
                                            <p:strVal val="ppt_y"/>
                                          </p:val>
                                        </p:tav>
                                      </p:tavLst>
                                    </p:anim>
                                    <p:animEffect transition="out" filter="fade">
                                      <p:cBhvr>
                                        <p:cTn id="53" dur="1000"/>
                                        <p:tgtEl>
                                          <p:spTgt spid="192520"/>
                                        </p:tgtEl>
                                      </p:cBhvr>
                                    </p:animEffect>
                                    <p:set>
                                      <p:cBhvr>
                                        <p:cTn id="54" dur="1" fill="hold">
                                          <p:stCondLst>
                                            <p:cond delay="999"/>
                                          </p:stCondLst>
                                        </p:cTn>
                                        <p:tgtEl>
                                          <p:spTgt spid="192520"/>
                                        </p:tgtEl>
                                        <p:attrNameLst>
                                          <p:attrName>style.visibility</p:attrName>
                                        </p:attrNameLst>
                                      </p:cBhvr>
                                      <p:to>
                                        <p:strVal val="hidden"/>
                                      </p:to>
                                    </p:set>
                                  </p:childTnLst>
                                </p:cTn>
                              </p:par>
                              <p:par>
                                <p:cTn id="55" presetID="29" presetClass="exit" presetSubtype="0" fill="hold" nodeType="withEffect">
                                  <p:stCondLst>
                                    <p:cond delay="0"/>
                                  </p:stCondLst>
                                  <p:childTnLst>
                                    <p:anim calcmode="lin" valueType="num">
                                      <p:cBhvr>
                                        <p:cTn id="56" dur="1000"/>
                                        <p:tgtEl>
                                          <p:spTgt spid="192521"/>
                                        </p:tgtEl>
                                        <p:attrNameLst>
                                          <p:attrName>ppt_x</p:attrName>
                                        </p:attrNameLst>
                                      </p:cBhvr>
                                      <p:tavLst>
                                        <p:tav tm="0">
                                          <p:val>
                                            <p:strVal val="ppt_x"/>
                                          </p:val>
                                        </p:tav>
                                        <p:tav tm="100000">
                                          <p:val>
                                            <p:strVal val="ppt_x-.2"/>
                                          </p:val>
                                        </p:tav>
                                      </p:tavLst>
                                    </p:anim>
                                    <p:anim calcmode="lin" valueType="num">
                                      <p:cBhvr>
                                        <p:cTn id="57" dur="1000"/>
                                        <p:tgtEl>
                                          <p:spTgt spid="192521"/>
                                        </p:tgtEl>
                                        <p:attrNameLst>
                                          <p:attrName>ppt_y</p:attrName>
                                        </p:attrNameLst>
                                      </p:cBhvr>
                                      <p:tavLst>
                                        <p:tav tm="0">
                                          <p:val>
                                            <p:strVal val="ppt_y"/>
                                          </p:val>
                                        </p:tav>
                                        <p:tav tm="100000">
                                          <p:val>
                                            <p:strVal val="ppt_y"/>
                                          </p:val>
                                        </p:tav>
                                      </p:tavLst>
                                    </p:anim>
                                    <p:animEffect transition="out" filter="fade">
                                      <p:cBhvr>
                                        <p:cTn id="58" dur="1000"/>
                                        <p:tgtEl>
                                          <p:spTgt spid="192521"/>
                                        </p:tgtEl>
                                      </p:cBhvr>
                                    </p:animEffect>
                                    <p:set>
                                      <p:cBhvr>
                                        <p:cTn id="59" dur="1" fill="hold">
                                          <p:stCondLst>
                                            <p:cond delay="999"/>
                                          </p:stCondLst>
                                        </p:cTn>
                                        <p:tgtEl>
                                          <p:spTgt spid="192521"/>
                                        </p:tgtEl>
                                        <p:attrNameLst>
                                          <p:attrName>style.visibility</p:attrName>
                                        </p:attrNameLst>
                                      </p:cBhvr>
                                      <p:to>
                                        <p:strVal val="hidden"/>
                                      </p:to>
                                    </p:set>
                                  </p:childTnLst>
                                </p:cTn>
                              </p:par>
                              <p:par>
                                <p:cTn id="60" presetID="29" presetClass="exit" presetSubtype="0" fill="hold" nodeType="withEffect">
                                  <p:stCondLst>
                                    <p:cond delay="0"/>
                                  </p:stCondLst>
                                  <p:childTnLst>
                                    <p:anim calcmode="lin" valueType="num">
                                      <p:cBhvr>
                                        <p:cTn id="61" dur="1000"/>
                                        <p:tgtEl>
                                          <p:spTgt spid="192518"/>
                                        </p:tgtEl>
                                        <p:attrNameLst>
                                          <p:attrName>ppt_x</p:attrName>
                                        </p:attrNameLst>
                                      </p:cBhvr>
                                      <p:tavLst>
                                        <p:tav tm="0">
                                          <p:val>
                                            <p:strVal val="ppt_x"/>
                                          </p:val>
                                        </p:tav>
                                        <p:tav tm="100000">
                                          <p:val>
                                            <p:strVal val="ppt_x-.2"/>
                                          </p:val>
                                        </p:tav>
                                      </p:tavLst>
                                    </p:anim>
                                    <p:anim calcmode="lin" valueType="num">
                                      <p:cBhvr>
                                        <p:cTn id="62" dur="1000"/>
                                        <p:tgtEl>
                                          <p:spTgt spid="192518"/>
                                        </p:tgtEl>
                                        <p:attrNameLst>
                                          <p:attrName>ppt_y</p:attrName>
                                        </p:attrNameLst>
                                      </p:cBhvr>
                                      <p:tavLst>
                                        <p:tav tm="0">
                                          <p:val>
                                            <p:strVal val="ppt_y"/>
                                          </p:val>
                                        </p:tav>
                                        <p:tav tm="100000">
                                          <p:val>
                                            <p:strVal val="ppt_y"/>
                                          </p:val>
                                        </p:tav>
                                      </p:tavLst>
                                    </p:anim>
                                    <p:animEffect transition="out" filter="fade">
                                      <p:cBhvr>
                                        <p:cTn id="63" dur="1000"/>
                                        <p:tgtEl>
                                          <p:spTgt spid="192518"/>
                                        </p:tgtEl>
                                      </p:cBhvr>
                                    </p:animEffect>
                                    <p:set>
                                      <p:cBhvr>
                                        <p:cTn id="64" dur="1" fill="hold">
                                          <p:stCondLst>
                                            <p:cond delay="999"/>
                                          </p:stCondLst>
                                        </p:cTn>
                                        <p:tgtEl>
                                          <p:spTgt spid="192518"/>
                                        </p:tgtEl>
                                        <p:attrNameLst>
                                          <p:attrName>style.visibility</p:attrName>
                                        </p:attrNameLst>
                                      </p:cBhvr>
                                      <p:to>
                                        <p:strVal val="hidden"/>
                                      </p:to>
                                    </p:set>
                                  </p:childTnLst>
                                </p:cTn>
                              </p:par>
                              <p:par>
                                <p:cTn id="65" presetID="29" presetClass="exit" presetSubtype="0" fill="hold" nodeType="withEffect">
                                  <p:stCondLst>
                                    <p:cond delay="0"/>
                                  </p:stCondLst>
                                  <p:childTnLst>
                                    <p:anim calcmode="lin" valueType="num">
                                      <p:cBhvr>
                                        <p:cTn id="66" dur="1000"/>
                                        <p:tgtEl>
                                          <p:spTgt spid="192523"/>
                                        </p:tgtEl>
                                        <p:attrNameLst>
                                          <p:attrName>ppt_x</p:attrName>
                                        </p:attrNameLst>
                                      </p:cBhvr>
                                      <p:tavLst>
                                        <p:tav tm="0">
                                          <p:val>
                                            <p:strVal val="ppt_x"/>
                                          </p:val>
                                        </p:tav>
                                        <p:tav tm="100000">
                                          <p:val>
                                            <p:strVal val="ppt_x-.2"/>
                                          </p:val>
                                        </p:tav>
                                      </p:tavLst>
                                    </p:anim>
                                    <p:anim calcmode="lin" valueType="num">
                                      <p:cBhvr>
                                        <p:cTn id="67" dur="1000"/>
                                        <p:tgtEl>
                                          <p:spTgt spid="192523"/>
                                        </p:tgtEl>
                                        <p:attrNameLst>
                                          <p:attrName>ppt_y</p:attrName>
                                        </p:attrNameLst>
                                      </p:cBhvr>
                                      <p:tavLst>
                                        <p:tav tm="0">
                                          <p:val>
                                            <p:strVal val="ppt_y"/>
                                          </p:val>
                                        </p:tav>
                                        <p:tav tm="100000">
                                          <p:val>
                                            <p:strVal val="ppt_y"/>
                                          </p:val>
                                        </p:tav>
                                      </p:tavLst>
                                    </p:anim>
                                    <p:animEffect transition="out" filter="fade">
                                      <p:cBhvr>
                                        <p:cTn id="68" dur="1000"/>
                                        <p:tgtEl>
                                          <p:spTgt spid="192523"/>
                                        </p:tgtEl>
                                      </p:cBhvr>
                                    </p:animEffect>
                                    <p:set>
                                      <p:cBhvr>
                                        <p:cTn id="69" dur="1" fill="hold">
                                          <p:stCondLst>
                                            <p:cond delay="999"/>
                                          </p:stCondLst>
                                        </p:cTn>
                                        <p:tgtEl>
                                          <p:spTgt spid="192523"/>
                                        </p:tgtEl>
                                        <p:attrNameLst>
                                          <p:attrName>style.visibility</p:attrName>
                                        </p:attrNameLst>
                                      </p:cBhvr>
                                      <p:to>
                                        <p:strVal val="hidden"/>
                                      </p:to>
                                    </p:set>
                                  </p:childTnLst>
                                </p:cTn>
                              </p:par>
                              <p:par>
                                <p:cTn id="70" presetID="29" presetClass="exit" presetSubtype="0" fill="hold" nodeType="withEffect">
                                  <p:stCondLst>
                                    <p:cond delay="0"/>
                                  </p:stCondLst>
                                  <p:childTnLst>
                                    <p:anim calcmode="lin" valueType="num">
                                      <p:cBhvr>
                                        <p:cTn id="71" dur="1000"/>
                                        <p:tgtEl>
                                          <p:spTgt spid="192524"/>
                                        </p:tgtEl>
                                        <p:attrNameLst>
                                          <p:attrName>ppt_x</p:attrName>
                                        </p:attrNameLst>
                                      </p:cBhvr>
                                      <p:tavLst>
                                        <p:tav tm="0">
                                          <p:val>
                                            <p:strVal val="ppt_x"/>
                                          </p:val>
                                        </p:tav>
                                        <p:tav tm="100000">
                                          <p:val>
                                            <p:strVal val="ppt_x-.2"/>
                                          </p:val>
                                        </p:tav>
                                      </p:tavLst>
                                    </p:anim>
                                    <p:anim calcmode="lin" valueType="num">
                                      <p:cBhvr>
                                        <p:cTn id="72" dur="1000"/>
                                        <p:tgtEl>
                                          <p:spTgt spid="192524"/>
                                        </p:tgtEl>
                                        <p:attrNameLst>
                                          <p:attrName>ppt_y</p:attrName>
                                        </p:attrNameLst>
                                      </p:cBhvr>
                                      <p:tavLst>
                                        <p:tav tm="0">
                                          <p:val>
                                            <p:strVal val="ppt_y"/>
                                          </p:val>
                                        </p:tav>
                                        <p:tav tm="100000">
                                          <p:val>
                                            <p:strVal val="ppt_y"/>
                                          </p:val>
                                        </p:tav>
                                      </p:tavLst>
                                    </p:anim>
                                    <p:animEffect transition="out" filter="fade">
                                      <p:cBhvr>
                                        <p:cTn id="73" dur="1000"/>
                                        <p:tgtEl>
                                          <p:spTgt spid="192524"/>
                                        </p:tgtEl>
                                      </p:cBhvr>
                                    </p:animEffect>
                                    <p:set>
                                      <p:cBhvr>
                                        <p:cTn id="74" dur="1" fill="hold">
                                          <p:stCondLst>
                                            <p:cond delay="999"/>
                                          </p:stCondLst>
                                        </p:cTn>
                                        <p:tgtEl>
                                          <p:spTgt spid="192524"/>
                                        </p:tgtEl>
                                        <p:attrNameLst>
                                          <p:attrName>style.visibility</p:attrName>
                                        </p:attrNameLst>
                                      </p:cBhvr>
                                      <p:to>
                                        <p:strVal val="hidden"/>
                                      </p:to>
                                    </p:set>
                                  </p:childTnLst>
                                </p:cTn>
                              </p:par>
                              <p:par>
                                <p:cTn id="75" presetID="29" presetClass="exit" presetSubtype="0" fill="hold" nodeType="withEffect">
                                  <p:stCondLst>
                                    <p:cond delay="0"/>
                                  </p:stCondLst>
                                  <p:childTnLst>
                                    <p:anim calcmode="lin" valueType="num">
                                      <p:cBhvr>
                                        <p:cTn id="76" dur="1000"/>
                                        <p:tgtEl>
                                          <p:spTgt spid="192525"/>
                                        </p:tgtEl>
                                        <p:attrNameLst>
                                          <p:attrName>ppt_x</p:attrName>
                                        </p:attrNameLst>
                                      </p:cBhvr>
                                      <p:tavLst>
                                        <p:tav tm="0">
                                          <p:val>
                                            <p:strVal val="ppt_x"/>
                                          </p:val>
                                        </p:tav>
                                        <p:tav tm="100000">
                                          <p:val>
                                            <p:strVal val="ppt_x-.2"/>
                                          </p:val>
                                        </p:tav>
                                      </p:tavLst>
                                    </p:anim>
                                    <p:anim calcmode="lin" valueType="num">
                                      <p:cBhvr>
                                        <p:cTn id="77" dur="1000"/>
                                        <p:tgtEl>
                                          <p:spTgt spid="192525"/>
                                        </p:tgtEl>
                                        <p:attrNameLst>
                                          <p:attrName>ppt_y</p:attrName>
                                        </p:attrNameLst>
                                      </p:cBhvr>
                                      <p:tavLst>
                                        <p:tav tm="0">
                                          <p:val>
                                            <p:strVal val="ppt_y"/>
                                          </p:val>
                                        </p:tav>
                                        <p:tav tm="100000">
                                          <p:val>
                                            <p:strVal val="ppt_y"/>
                                          </p:val>
                                        </p:tav>
                                      </p:tavLst>
                                    </p:anim>
                                    <p:animEffect transition="out" filter="fade">
                                      <p:cBhvr>
                                        <p:cTn id="78" dur="1000"/>
                                        <p:tgtEl>
                                          <p:spTgt spid="192525"/>
                                        </p:tgtEl>
                                      </p:cBhvr>
                                    </p:animEffect>
                                    <p:set>
                                      <p:cBhvr>
                                        <p:cTn id="79" dur="1" fill="hold">
                                          <p:stCondLst>
                                            <p:cond delay="999"/>
                                          </p:stCondLst>
                                        </p:cTn>
                                        <p:tgtEl>
                                          <p:spTgt spid="1925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8" grpId="0"/>
      <p:bldP spid="192518" grpId="1"/>
      <p:bldP spid="192519" grpId="0"/>
      <p:bldP spid="192519" grpId="1"/>
      <p:bldP spid="192520" grpId="0"/>
      <p:bldP spid="192520" grpId="1"/>
      <p:bldP spid="192521" grpId="0"/>
      <p:bldP spid="192521" grpId="1"/>
      <p:bldP spid="192522" grpId="0"/>
      <p:bldP spid="192522" grpId="1"/>
      <p:bldP spid="192523" grpId="0" animBg="1"/>
      <p:bldP spid="192524" grpId="0" animBg="1"/>
      <p:bldP spid="1925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3">
            <a:extLst>
              <a:ext uri="{FF2B5EF4-FFF2-40B4-BE49-F238E27FC236}">
                <a16:creationId xmlns:a16="http://schemas.microsoft.com/office/drawing/2014/main" id="{D7331061-D4B4-6603-2E28-FDF0A22E87F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31747" name="Rectangle 2">
            <a:extLst>
              <a:ext uri="{FF2B5EF4-FFF2-40B4-BE49-F238E27FC236}">
                <a16:creationId xmlns:a16="http://schemas.microsoft.com/office/drawing/2014/main" id="{433A183F-56D3-4A81-4BCB-7D0C467F2AD9}"/>
              </a:ext>
            </a:extLst>
          </p:cNvPr>
          <p:cNvSpPr>
            <a:spLocks noGrp="1" noChangeArrowheads="1"/>
          </p:cNvSpPr>
          <p:nvPr>
            <p:ph type="title"/>
          </p:nvPr>
        </p:nvSpPr>
        <p:spPr/>
        <p:txBody>
          <a:bodyPr/>
          <a:lstStyle/>
          <a:p>
            <a:pPr eaLnBrk="1" hangingPunct="1"/>
            <a:r>
              <a:rPr lang="en-US" altLang="en-US" b="1"/>
              <a:t>Four Basic Styles</a:t>
            </a:r>
          </a:p>
        </p:txBody>
      </p:sp>
      <p:sp>
        <p:nvSpPr>
          <p:cNvPr id="193539" name="Rectangle 3">
            <a:extLst>
              <a:ext uri="{FF2B5EF4-FFF2-40B4-BE49-F238E27FC236}">
                <a16:creationId xmlns:a16="http://schemas.microsoft.com/office/drawing/2014/main" id="{A4D7D0E6-E417-CD1B-0554-95292EE53E62}"/>
              </a:ext>
            </a:extLst>
          </p:cNvPr>
          <p:cNvSpPr>
            <a:spLocks noGrp="1" noChangeArrowheads="1"/>
          </p:cNvSpPr>
          <p:nvPr>
            <p:ph type="body" idx="1"/>
          </p:nvPr>
        </p:nvSpPr>
        <p:spPr/>
        <p:txBody>
          <a:bodyPr/>
          <a:lstStyle/>
          <a:p>
            <a:pPr marL="609600" indent="-609600" algn="ctr" eaLnBrk="1" hangingPunct="1">
              <a:buFontTx/>
              <a:buNone/>
            </a:pPr>
            <a:r>
              <a:rPr lang="en-US" altLang="en-US" sz="4400">
                <a:solidFill>
                  <a:srgbClr val="335A85"/>
                </a:solidFill>
              </a:rPr>
              <a:t>Director</a:t>
            </a:r>
          </a:p>
          <a:p>
            <a:pPr marL="609600" indent="-609600" algn="ctr" eaLnBrk="1" hangingPunct="1">
              <a:buFontTx/>
              <a:buNone/>
            </a:pPr>
            <a:r>
              <a:rPr lang="en-US" altLang="en-US" sz="4400">
                <a:solidFill>
                  <a:srgbClr val="335A85"/>
                </a:solidFill>
              </a:rPr>
              <a:t>Socializer</a:t>
            </a:r>
          </a:p>
          <a:p>
            <a:pPr marL="609600" indent="-609600" algn="ctr" eaLnBrk="1" hangingPunct="1">
              <a:buFontTx/>
              <a:buNone/>
            </a:pPr>
            <a:r>
              <a:rPr lang="en-US" altLang="en-US" sz="4400">
                <a:solidFill>
                  <a:srgbClr val="335A85"/>
                </a:solidFill>
              </a:rPr>
              <a:t>Relater</a:t>
            </a:r>
          </a:p>
          <a:p>
            <a:pPr marL="609600" indent="-609600" algn="ctr" eaLnBrk="1" hangingPunct="1">
              <a:buFontTx/>
              <a:buNone/>
            </a:pPr>
            <a:r>
              <a:rPr lang="en-US" altLang="en-US" sz="4400">
                <a:solidFill>
                  <a:srgbClr val="335A85"/>
                </a:solidFill>
              </a:rPr>
              <a:t>Thinker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animEffect transition="in" filter="fade">
                                      <p:cBhvr>
                                        <p:cTn id="7" dur="2000"/>
                                        <p:tgtEl>
                                          <p:spTgt spid="1935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3539">
                                            <p:txEl>
                                              <p:pRg st="1" end="1"/>
                                            </p:txEl>
                                          </p:spTgt>
                                        </p:tgtEl>
                                        <p:attrNameLst>
                                          <p:attrName>style.visibility</p:attrName>
                                        </p:attrNameLst>
                                      </p:cBhvr>
                                      <p:to>
                                        <p:strVal val="visible"/>
                                      </p:to>
                                    </p:set>
                                    <p:animEffect transition="in" filter="fade">
                                      <p:cBhvr>
                                        <p:cTn id="12" dur="2000"/>
                                        <p:tgtEl>
                                          <p:spTgt spid="1935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93539">
                                            <p:txEl>
                                              <p:pRg st="2" end="2"/>
                                            </p:txEl>
                                          </p:spTgt>
                                        </p:tgtEl>
                                        <p:attrNameLst>
                                          <p:attrName>style.visibility</p:attrName>
                                        </p:attrNameLst>
                                      </p:cBhvr>
                                      <p:to>
                                        <p:strVal val="visible"/>
                                      </p:to>
                                    </p:set>
                                    <p:animEffect transition="in" filter="fade">
                                      <p:cBhvr>
                                        <p:cTn id="17" dur="2000"/>
                                        <p:tgtEl>
                                          <p:spTgt spid="1935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93539">
                                            <p:txEl>
                                              <p:pRg st="3" end="3"/>
                                            </p:txEl>
                                          </p:spTgt>
                                        </p:tgtEl>
                                        <p:attrNameLst>
                                          <p:attrName>style.visibility</p:attrName>
                                        </p:attrNameLst>
                                      </p:cBhvr>
                                      <p:to>
                                        <p:strVal val="visible"/>
                                      </p:to>
                                    </p:set>
                                    <p:animEffect transition="in" filter="fade">
                                      <p:cBhvr>
                                        <p:cTn id="22" dur="2000"/>
                                        <p:tgtEl>
                                          <p:spTgt spid="1935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Footer Placeholder 3">
            <a:extLst>
              <a:ext uri="{FF2B5EF4-FFF2-40B4-BE49-F238E27FC236}">
                <a16:creationId xmlns:a16="http://schemas.microsoft.com/office/drawing/2014/main" id="{B6DE4CA6-9459-091E-DFEB-1E1262922AC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32771" name="Rectangle 2">
            <a:extLst>
              <a:ext uri="{FF2B5EF4-FFF2-40B4-BE49-F238E27FC236}">
                <a16:creationId xmlns:a16="http://schemas.microsoft.com/office/drawing/2014/main" id="{F2603C91-A9F6-1BDD-6E81-882F3D9EE994}"/>
              </a:ext>
            </a:extLst>
          </p:cNvPr>
          <p:cNvSpPr>
            <a:spLocks noGrp="1" noChangeArrowheads="1"/>
          </p:cNvSpPr>
          <p:nvPr>
            <p:ph type="title"/>
          </p:nvPr>
        </p:nvSpPr>
        <p:spPr/>
        <p:txBody>
          <a:bodyPr/>
          <a:lstStyle/>
          <a:p>
            <a:pPr eaLnBrk="1" hangingPunct="1"/>
            <a:r>
              <a:rPr lang="en-US" altLang="en-US"/>
              <a:t>So, What</a:t>
            </a:r>
            <a:r>
              <a:rPr lang="en-US" altLang="en-US">
                <a:latin typeface="Arial" panose="020B0604020202020204" pitchFamily="34" charset="0"/>
              </a:rPr>
              <a:t>’</a:t>
            </a:r>
            <a:r>
              <a:rPr lang="en-US" altLang="en-US"/>
              <a:t>s Your Behavioral Style?</a:t>
            </a:r>
          </a:p>
        </p:txBody>
      </p:sp>
      <p:sp>
        <p:nvSpPr>
          <p:cNvPr id="32772" name="Rectangle 5">
            <a:extLst>
              <a:ext uri="{FF2B5EF4-FFF2-40B4-BE49-F238E27FC236}">
                <a16:creationId xmlns:a16="http://schemas.microsoft.com/office/drawing/2014/main" id="{134A274E-2D94-C071-FAC6-B713C5B6E15A}"/>
              </a:ext>
            </a:extLst>
          </p:cNvPr>
          <p:cNvSpPr>
            <a:spLocks noChangeArrowheads="1"/>
          </p:cNvSpPr>
          <p:nvPr/>
        </p:nvSpPr>
        <p:spPr bwMode="auto">
          <a:xfrm>
            <a:off x="228600" y="2590800"/>
            <a:ext cx="8686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eaLnBrk="1" hangingPunct="1">
              <a:lnSpc>
                <a:spcPct val="90000"/>
              </a:lnSpc>
              <a:buFontTx/>
              <a:buNone/>
            </a:pPr>
            <a:r>
              <a:rPr lang="en-US" altLang="en-US" sz="2800"/>
              <a:t>Now it’s time to take/review your assessment…</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a:extLst>
              <a:ext uri="{FF2B5EF4-FFF2-40B4-BE49-F238E27FC236}">
                <a16:creationId xmlns:a16="http://schemas.microsoft.com/office/drawing/2014/main" id="{F47C6A33-8A12-EEB4-61D9-94482FBD8C5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2053" name="Rectangle 5">
            <a:extLst>
              <a:ext uri="{FF2B5EF4-FFF2-40B4-BE49-F238E27FC236}">
                <a16:creationId xmlns:a16="http://schemas.microsoft.com/office/drawing/2014/main" id="{A2A19D6D-86E5-3AA9-EA43-B1BD50DB99FD}"/>
              </a:ext>
            </a:extLst>
          </p:cNvPr>
          <p:cNvSpPr>
            <a:spLocks noGrp="1" noChangeArrowheads="1"/>
          </p:cNvSpPr>
          <p:nvPr>
            <p:ph type="subTitle" idx="1"/>
          </p:nvPr>
        </p:nvSpPr>
        <p:spPr>
          <a:xfrm>
            <a:off x="228600" y="2590800"/>
            <a:ext cx="8686800" cy="3733800"/>
          </a:xfrm>
          <a:noFill/>
        </p:spPr>
        <p:txBody>
          <a:bodyPr/>
          <a:lstStyle/>
          <a:p>
            <a:pPr algn="l" eaLnBrk="1" hangingPunct="1">
              <a:lnSpc>
                <a:spcPct val="90000"/>
              </a:lnSpc>
            </a:pPr>
            <a:r>
              <a:rPr lang="en-US" altLang="en-US" sz="2800" b="1">
                <a:solidFill>
                  <a:srgbClr val="325886"/>
                </a:solidFill>
              </a:rPr>
              <a:t>Verbal</a:t>
            </a:r>
            <a:r>
              <a:rPr lang="en-US" altLang="en-US" sz="2800">
                <a:solidFill>
                  <a:srgbClr val="325886"/>
                </a:solidFill>
              </a:rPr>
              <a:t>: The </a:t>
            </a:r>
            <a:r>
              <a:rPr lang="en-US" altLang="en-US" sz="2800" u="sng">
                <a:solidFill>
                  <a:srgbClr val="325886"/>
                </a:solidFill>
              </a:rPr>
              <a:t>actual words</a:t>
            </a:r>
            <a:r>
              <a:rPr lang="en-US" altLang="en-US" sz="2800">
                <a:solidFill>
                  <a:srgbClr val="325886"/>
                </a:solidFill>
              </a:rPr>
              <a:t> they use.</a:t>
            </a:r>
          </a:p>
          <a:p>
            <a:pPr algn="l" eaLnBrk="1" hangingPunct="1">
              <a:lnSpc>
                <a:spcPct val="90000"/>
              </a:lnSpc>
            </a:pPr>
            <a:endParaRPr lang="en-US" altLang="en-US" sz="2800">
              <a:solidFill>
                <a:srgbClr val="325886"/>
              </a:solidFill>
            </a:endParaRPr>
          </a:p>
          <a:p>
            <a:pPr algn="l" eaLnBrk="1" hangingPunct="1">
              <a:lnSpc>
                <a:spcPct val="90000"/>
              </a:lnSpc>
            </a:pPr>
            <a:r>
              <a:rPr lang="en-US" altLang="en-US" sz="2800" b="1">
                <a:solidFill>
                  <a:srgbClr val="325886"/>
                </a:solidFill>
              </a:rPr>
              <a:t>Vocal</a:t>
            </a:r>
            <a:r>
              <a:rPr lang="en-US" altLang="en-US" sz="2800">
                <a:solidFill>
                  <a:srgbClr val="325886"/>
                </a:solidFill>
              </a:rPr>
              <a:t>: The </a:t>
            </a:r>
            <a:r>
              <a:rPr lang="en-US" altLang="en-US" sz="2800" u="sng">
                <a:solidFill>
                  <a:srgbClr val="325886"/>
                </a:solidFill>
              </a:rPr>
              <a:t>way they say</a:t>
            </a:r>
            <a:r>
              <a:rPr lang="en-US" altLang="en-US" sz="2800">
                <a:solidFill>
                  <a:srgbClr val="325886"/>
                </a:solidFill>
              </a:rPr>
              <a:t> the words; rate-of-speech, inflection, intonation and emphasis.</a:t>
            </a:r>
          </a:p>
          <a:p>
            <a:pPr algn="l" eaLnBrk="1" hangingPunct="1">
              <a:lnSpc>
                <a:spcPct val="90000"/>
              </a:lnSpc>
            </a:pPr>
            <a:endParaRPr lang="en-US" altLang="en-US" sz="2800">
              <a:solidFill>
                <a:srgbClr val="325886"/>
              </a:solidFill>
            </a:endParaRPr>
          </a:p>
          <a:p>
            <a:pPr algn="l" eaLnBrk="1" hangingPunct="1">
              <a:lnSpc>
                <a:spcPct val="90000"/>
              </a:lnSpc>
            </a:pPr>
            <a:r>
              <a:rPr lang="en-US" altLang="en-US" sz="2800" b="1">
                <a:solidFill>
                  <a:srgbClr val="325886"/>
                </a:solidFill>
              </a:rPr>
              <a:t>Visual</a:t>
            </a:r>
            <a:r>
              <a:rPr lang="en-US" altLang="en-US" sz="2800">
                <a:solidFill>
                  <a:srgbClr val="325886"/>
                </a:solidFill>
              </a:rPr>
              <a:t>: The </a:t>
            </a:r>
            <a:r>
              <a:rPr lang="en-US" altLang="en-US" sz="2800" u="sng">
                <a:solidFill>
                  <a:srgbClr val="325886"/>
                </a:solidFill>
              </a:rPr>
              <a:t>way they subconsciously communicate their intentions</a:t>
            </a:r>
            <a:r>
              <a:rPr lang="en-US" altLang="en-US" sz="2800">
                <a:solidFill>
                  <a:srgbClr val="325886"/>
                </a:solidFill>
              </a:rPr>
              <a:t> through body language, facial expressions and gestures.</a:t>
            </a:r>
          </a:p>
        </p:txBody>
      </p:sp>
      <p:sp>
        <p:nvSpPr>
          <p:cNvPr id="33796" name="Rectangle 7">
            <a:extLst>
              <a:ext uri="{FF2B5EF4-FFF2-40B4-BE49-F238E27FC236}">
                <a16:creationId xmlns:a16="http://schemas.microsoft.com/office/drawing/2014/main" id="{D63240EC-8218-B8F4-AA0D-DBFD639BBFD9}"/>
              </a:ext>
            </a:extLst>
          </p:cNvPr>
          <p:cNvSpPr>
            <a:spLocks noChangeArrowheads="1"/>
          </p:cNvSpPr>
          <p:nvPr/>
        </p:nvSpPr>
        <p:spPr bwMode="auto">
          <a:xfrm>
            <a:off x="228600" y="1600200"/>
            <a:ext cx="868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3600">
                <a:latin typeface="Times New Roman" panose="02020603050405020304" pitchFamily="18" charset="0"/>
              </a:rPr>
              <a:t>Recognizing Another</a:t>
            </a:r>
            <a:r>
              <a:rPr lang="en-US" altLang="en-US" sz="3600"/>
              <a:t>’</a:t>
            </a:r>
            <a:r>
              <a:rPr lang="en-US" altLang="en-US" sz="3600">
                <a:latin typeface="Times New Roman" panose="02020603050405020304" pitchFamily="18" charset="0"/>
              </a:rPr>
              <a:t>s Behavioral Style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Effect transition="in" filter="fade">
                                      <p:cBhvr>
                                        <p:cTn id="7" dur="2000"/>
                                        <p:tgtEl>
                                          <p:spTgt spid="20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53">
                                            <p:txEl>
                                              <p:pRg st="2" end="2"/>
                                            </p:txEl>
                                          </p:spTgt>
                                        </p:tgtEl>
                                        <p:attrNameLst>
                                          <p:attrName>style.visibility</p:attrName>
                                        </p:attrNameLst>
                                      </p:cBhvr>
                                      <p:to>
                                        <p:strVal val="visible"/>
                                      </p:to>
                                    </p:set>
                                    <p:animEffect transition="in" filter="fade">
                                      <p:cBhvr>
                                        <p:cTn id="12" dur="2000"/>
                                        <p:tgtEl>
                                          <p:spTgt spid="205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053">
                                            <p:txEl>
                                              <p:pRg st="4" end="4"/>
                                            </p:txEl>
                                          </p:spTgt>
                                        </p:tgtEl>
                                        <p:attrNameLst>
                                          <p:attrName>style.visibility</p:attrName>
                                        </p:attrNameLst>
                                      </p:cBhvr>
                                      <p:to>
                                        <p:strVal val="visible"/>
                                      </p:to>
                                    </p:set>
                                    <p:animEffect transition="in" filter="fade">
                                      <p:cBhvr>
                                        <p:cTn id="17" dur="2000"/>
                                        <p:tgtEl>
                                          <p:spTgt spid="205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1">
            <a:extLst>
              <a:ext uri="{FF2B5EF4-FFF2-40B4-BE49-F238E27FC236}">
                <a16:creationId xmlns:a16="http://schemas.microsoft.com/office/drawing/2014/main" id="{7029640E-B4E1-8E53-18CD-5A2EE9F66BD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pic>
        <p:nvPicPr>
          <p:cNvPr id="34819" name="Picture 2" descr="styles-NONE">
            <a:extLst>
              <a:ext uri="{FF2B5EF4-FFF2-40B4-BE49-F238E27FC236}">
                <a16:creationId xmlns:a16="http://schemas.microsoft.com/office/drawing/2014/main" id="{458E1A02-E60E-D727-4B19-66D740BAF6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5">
            <a:extLst>
              <a:ext uri="{FF2B5EF4-FFF2-40B4-BE49-F238E27FC236}">
                <a16:creationId xmlns:a16="http://schemas.microsoft.com/office/drawing/2014/main" id="{A732FCD2-CC3B-9C57-CC6D-E0478EDD707B}"/>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34821" name="Text Box 3">
            <a:extLst>
              <a:ext uri="{FF2B5EF4-FFF2-40B4-BE49-F238E27FC236}">
                <a16:creationId xmlns:a16="http://schemas.microsoft.com/office/drawing/2014/main" id="{B8D681B7-345A-D9F2-7CC9-F3461861EF63}"/>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cs typeface="Arial" panose="020B0604020202020204" pitchFamily="34" charset="0"/>
              </a:rPr>
              <a:t>The Two Dimensions of Observable Behavior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1">
            <a:extLst>
              <a:ext uri="{FF2B5EF4-FFF2-40B4-BE49-F238E27FC236}">
                <a16:creationId xmlns:a16="http://schemas.microsoft.com/office/drawing/2014/main" id="{6D73FE85-7FF6-210C-2440-B7CAF8399A0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sp>
        <p:nvSpPr>
          <p:cNvPr id="36867" name="Rectangle 5">
            <a:extLst>
              <a:ext uri="{FF2B5EF4-FFF2-40B4-BE49-F238E27FC236}">
                <a16:creationId xmlns:a16="http://schemas.microsoft.com/office/drawing/2014/main" id="{71FEC364-1CB5-2AA2-9EEF-FF566FAA9B4C}"/>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pic>
        <p:nvPicPr>
          <p:cNvPr id="36868" name="Picture 3" descr="styles-Open-Guard">
            <a:extLst>
              <a:ext uri="{FF2B5EF4-FFF2-40B4-BE49-F238E27FC236}">
                <a16:creationId xmlns:a16="http://schemas.microsoft.com/office/drawing/2014/main" id="{C8B91C24-CC2A-EBA3-68D4-583D901C6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2">
            <a:extLst>
              <a:ext uri="{FF2B5EF4-FFF2-40B4-BE49-F238E27FC236}">
                <a16:creationId xmlns:a16="http://schemas.microsoft.com/office/drawing/2014/main" id="{679D51D4-481E-D2FB-ABFF-4541EE6077A2}"/>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cs typeface="Arial" panose="020B0604020202020204" pitchFamily="34" charset="0"/>
              </a:rPr>
              <a:t>Willingness to Share Feelings and Thoughts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1">
            <a:extLst>
              <a:ext uri="{FF2B5EF4-FFF2-40B4-BE49-F238E27FC236}">
                <a16:creationId xmlns:a16="http://schemas.microsoft.com/office/drawing/2014/main" id="{DA812428-0C7E-FAC3-279B-635809FC75E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pic>
        <p:nvPicPr>
          <p:cNvPr id="38915" name="Picture 3" descr="styles-Open-Guard">
            <a:extLst>
              <a:ext uri="{FF2B5EF4-FFF2-40B4-BE49-F238E27FC236}">
                <a16:creationId xmlns:a16="http://schemas.microsoft.com/office/drawing/2014/main" id="{1AF02C5F-831D-FC94-508A-12F512EF67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 Box 5">
            <a:extLst>
              <a:ext uri="{FF2B5EF4-FFF2-40B4-BE49-F238E27FC236}">
                <a16:creationId xmlns:a16="http://schemas.microsoft.com/office/drawing/2014/main" id="{8D6EFC88-79EF-5294-BBBE-C7D9C965B2F5}"/>
              </a:ext>
            </a:extLst>
          </p:cNvPr>
          <p:cNvSpPr txBox="1">
            <a:spLocks noChangeArrowheads="1"/>
          </p:cNvSpPr>
          <p:nvPr/>
        </p:nvSpPr>
        <p:spPr bwMode="auto">
          <a:xfrm>
            <a:off x="5257800" y="2667000"/>
            <a:ext cx="3581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50000"/>
              </a:spcBef>
            </a:pPr>
            <a:r>
              <a:rPr lang="en-US" altLang="en-US" sz="2400" b="1">
                <a:solidFill>
                  <a:schemeClr val="bg1"/>
                </a:solidFill>
                <a:latin typeface="Arial Narrow" panose="020B0606020202030204" pitchFamily="34" charset="0"/>
              </a:rPr>
              <a:t> Relationships &amp; People</a:t>
            </a:r>
          </a:p>
          <a:p>
            <a:pPr>
              <a:spcBef>
                <a:spcPct val="50000"/>
              </a:spcBef>
            </a:pPr>
            <a:r>
              <a:rPr lang="en-US" altLang="en-US" sz="2400" b="1">
                <a:solidFill>
                  <a:schemeClr val="bg1"/>
                </a:solidFill>
                <a:latin typeface="Arial Narrow" panose="020B0606020202030204" pitchFamily="34" charset="0"/>
              </a:rPr>
              <a:t> Free with Use of Time</a:t>
            </a:r>
          </a:p>
          <a:p>
            <a:pPr>
              <a:spcBef>
                <a:spcPct val="50000"/>
              </a:spcBef>
            </a:pPr>
            <a:endParaRPr lang="en-US" altLang="en-US" sz="2400" b="1">
              <a:solidFill>
                <a:schemeClr val="bg1"/>
              </a:solidFill>
              <a:latin typeface="Arial Narrow" panose="020B0606020202030204" pitchFamily="34" charset="0"/>
            </a:endParaRPr>
          </a:p>
        </p:txBody>
      </p:sp>
      <p:sp>
        <p:nvSpPr>
          <p:cNvPr id="38917" name="Rectangle 6">
            <a:extLst>
              <a:ext uri="{FF2B5EF4-FFF2-40B4-BE49-F238E27FC236}">
                <a16:creationId xmlns:a16="http://schemas.microsoft.com/office/drawing/2014/main" id="{CA49863A-0099-8621-89EB-69861943D7F5}"/>
              </a:ext>
            </a:extLst>
          </p:cNvPr>
          <p:cNvSpPr>
            <a:spLocks noChangeArrowheads="1"/>
          </p:cNvSpPr>
          <p:nvPr/>
        </p:nvSpPr>
        <p:spPr bwMode="auto">
          <a:xfrm>
            <a:off x="0" y="4648200"/>
            <a:ext cx="9144000" cy="22098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52231" name="Text Box 7">
            <a:extLst>
              <a:ext uri="{FF2B5EF4-FFF2-40B4-BE49-F238E27FC236}">
                <a16:creationId xmlns:a16="http://schemas.microsoft.com/office/drawing/2014/main" id="{D4CD0153-D229-58FC-D453-F806A0465A91}"/>
              </a:ext>
            </a:extLst>
          </p:cNvPr>
          <p:cNvSpPr txBox="1">
            <a:spLocks noChangeArrowheads="1"/>
          </p:cNvSpPr>
          <p:nvPr/>
        </p:nvSpPr>
        <p:spPr bwMode="auto">
          <a:xfrm>
            <a:off x="304800" y="2667000"/>
            <a:ext cx="3581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50000"/>
              </a:spcBef>
            </a:pPr>
            <a:r>
              <a:rPr lang="en-US" altLang="en-US" sz="2400" b="1">
                <a:solidFill>
                  <a:schemeClr val="bg1"/>
                </a:solidFill>
                <a:latin typeface="Arial Narrow" panose="020B0606020202030204" pitchFamily="34" charset="0"/>
              </a:rPr>
              <a:t> Easier to “Read”</a:t>
            </a:r>
          </a:p>
          <a:p>
            <a:pPr>
              <a:spcBef>
                <a:spcPct val="50000"/>
              </a:spcBef>
            </a:pPr>
            <a:r>
              <a:rPr lang="en-US" altLang="en-US" sz="2400" b="1">
                <a:solidFill>
                  <a:schemeClr val="bg1"/>
                </a:solidFill>
                <a:latin typeface="Arial Narrow" panose="020B0606020202030204" pitchFamily="34" charset="0"/>
              </a:rPr>
              <a:t> Easier to Get to Know</a:t>
            </a:r>
          </a:p>
        </p:txBody>
      </p:sp>
      <p:sp>
        <p:nvSpPr>
          <p:cNvPr id="38919" name="Rectangle 8">
            <a:extLst>
              <a:ext uri="{FF2B5EF4-FFF2-40B4-BE49-F238E27FC236}">
                <a16:creationId xmlns:a16="http://schemas.microsoft.com/office/drawing/2014/main" id="{A2D60BB6-CF02-8E55-20C3-D527B2C1E79E}"/>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38920" name="Text Box 2">
            <a:extLst>
              <a:ext uri="{FF2B5EF4-FFF2-40B4-BE49-F238E27FC236}">
                <a16:creationId xmlns:a16="http://schemas.microsoft.com/office/drawing/2014/main" id="{C1BC7723-C1EC-2347-5F53-359DC0C7C17A}"/>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cs typeface="Arial" panose="020B0604020202020204" pitchFamily="34" charset="0"/>
              </a:rPr>
              <a:t>Willingness to Share Feelings and Thoughts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2229"/>
                                        </p:tgtEl>
                                        <p:attrNameLst>
                                          <p:attrName>style.visibility</p:attrName>
                                        </p:attrNameLst>
                                      </p:cBhvr>
                                      <p:to>
                                        <p:strVal val="visible"/>
                                      </p:to>
                                    </p:set>
                                    <p:animEffect transition="in" filter="fade">
                                      <p:cBhvr>
                                        <p:cTn id="7" dur="2000"/>
                                        <p:tgtEl>
                                          <p:spTgt spid="522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2231"/>
                                        </p:tgtEl>
                                        <p:attrNameLst>
                                          <p:attrName>style.visibility</p:attrName>
                                        </p:attrNameLst>
                                      </p:cBhvr>
                                      <p:to>
                                        <p:strVal val="visible"/>
                                      </p:to>
                                    </p:set>
                                    <p:animEffect transition="in" filter="fade">
                                      <p:cBhvr>
                                        <p:cTn id="12" dur="2000"/>
                                        <p:tgtEl>
                                          <p:spTgt spid="52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p:bldP spid="522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1">
            <a:extLst>
              <a:ext uri="{FF2B5EF4-FFF2-40B4-BE49-F238E27FC236}">
                <a16:creationId xmlns:a16="http://schemas.microsoft.com/office/drawing/2014/main" id="{36D185B3-92E8-7EAF-3034-61D6FCB3E82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pic>
        <p:nvPicPr>
          <p:cNvPr id="40963" name="Picture 3" descr="styles-Open-Guard">
            <a:extLst>
              <a:ext uri="{FF2B5EF4-FFF2-40B4-BE49-F238E27FC236}">
                <a16:creationId xmlns:a16="http://schemas.microsoft.com/office/drawing/2014/main" id="{548369D5-533E-D6F6-547E-F672D44EAA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 Box 5">
            <a:extLst>
              <a:ext uri="{FF2B5EF4-FFF2-40B4-BE49-F238E27FC236}">
                <a16:creationId xmlns:a16="http://schemas.microsoft.com/office/drawing/2014/main" id="{ACB68A39-2A5D-FBDB-3EFD-AF58381AB195}"/>
              </a:ext>
            </a:extLst>
          </p:cNvPr>
          <p:cNvSpPr txBox="1">
            <a:spLocks noChangeArrowheads="1"/>
          </p:cNvSpPr>
          <p:nvPr/>
        </p:nvSpPr>
        <p:spPr bwMode="auto">
          <a:xfrm>
            <a:off x="304800" y="4953000"/>
            <a:ext cx="3581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50000"/>
              </a:spcBef>
            </a:pPr>
            <a:r>
              <a:rPr lang="en-US" altLang="en-US" sz="2400" b="1">
                <a:solidFill>
                  <a:schemeClr val="tx1"/>
                </a:solidFill>
                <a:latin typeface="Arial Narrow" panose="020B0606020202030204" pitchFamily="34" charset="0"/>
              </a:rPr>
              <a:t> Tasks, Work &amp; Results</a:t>
            </a:r>
          </a:p>
          <a:p>
            <a:pPr>
              <a:spcBef>
                <a:spcPct val="50000"/>
              </a:spcBef>
            </a:pPr>
            <a:r>
              <a:rPr lang="en-US" altLang="en-US" sz="2400" b="1">
                <a:solidFill>
                  <a:schemeClr val="tx1"/>
                </a:solidFill>
                <a:latin typeface="Arial Narrow" panose="020B0606020202030204" pitchFamily="34" charset="0"/>
              </a:rPr>
              <a:t> Tight with Use of Time</a:t>
            </a:r>
          </a:p>
        </p:txBody>
      </p:sp>
      <p:sp>
        <p:nvSpPr>
          <p:cNvPr id="40965" name="Rectangle 6">
            <a:extLst>
              <a:ext uri="{FF2B5EF4-FFF2-40B4-BE49-F238E27FC236}">
                <a16:creationId xmlns:a16="http://schemas.microsoft.com/office/drawing/2014/main" id="{BB81C596-D4BE-17D7-E3DE-73981BB6FE72}"/>
              </a:ext>
            </a:extLst>
          </p:cNvPr>
          <p:cNvSpPr>
            <a:spLocks noChangeArrowheads="1"/>
          </p:cNvSpPr>
          <p:nvPr/>
        </p:nvSpPr>
        <p:spPr bwMode="auto">
          <a:xfrm>
            <a:off x="0" y="2438400"/>
            <a:ext cx="9144000" cy="22098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54279" name="Text Box 7">
            <a:extLst>
              <a:ext uri="{FF2B5EF4-FFF2-40B4-BE49-F238E27FC236}">
                <a16:creationId xmlns:a16="http://schemas.microsoft.com/office/drawing/2014/main" id="{26146F57-BF56-BCDA-F67C-47648374536D}"/>
              </a:ext>
            </a:extLst>
          </p:cNvPr>
          <p:cNvSpPr txBox="1">
            <a:spLocks noChangeArrowheads="1"/>
          </p:cNvSpPr>
          <p:nvPr/>
        </p:nvSpPr>
        <p:spPr bwMode="auto">
          <a:xfrm>
            <a:off x="5486400" y="4924425"/>
            <a:ext cx="3581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50000"/>
              </a:spcBef>
            </a:pPr>
            <a:r>
              <a:rPr lang="en-US" altLang="en-US" sz="2400" b="1">
                <a:solidFill>
                  <a:schemeClr val="bg1"/>
                </a:solidFill>
                <a:latin typeface="Arial Narrow" panose="020B0606020202030204" pitchFamily="34" charset="0"/>
              </a:rPr>
              <a:t> Harder to “Read”</a:t>
            </a:r>
          </a:p>
          <a:p>
            <a:pPr>
              <a:spcBef>
                <a:spcPct val="50000"/>
              </a:spcBef>
            </a:pPr>
            <a:r>
              <a:rPr lang="en-US" altLang="en-US" sz="2400" b="1">
                <a:solidFill>
                  <a:schemeClr val="bg1"/>
                </a:solidFill>
                <a:latin typeface="Arial Narrow" panose="020B0606020202030204" pitchFamily="34" charset="0"/>
              </a:rPr>
              <a:t> Harder to Get to Know</a:t>
            </a:r>
          </a:p>
          <a:p>
            <a:pPr>
              <a:spcBef>
                <a:spcPct val="50000"/>
              </a:spcBef>
            </a:pPr>
            <a:endParaRPr lang="en-US" altLang="en-US" sz="2400" b="1">
              <a:solidFill>
                <a:schemeClr val="bg1"/>
              </a:solidFill>
              <a:latin typeface="Arial Narrow" panose="020B0606020202030204" pitchFamily="34" charset="0"/>
            </a:endParaRPr>
          </a:p>
        </p:txBody>
      </p:sp>
      <p:sp>
        <p:nvSpPr>
          <p:cNvPr id="40967" name="Rectangle 8">
            <a:extLst>
              <a:ext uri="{FF2B5EF4-FFF2-40B4-BE49-F238E27FC236}">
                <a16:creationId xmlns:a16="http://schemas.microsoft.com/office/drawing/2014/main" id="{993B569F-1D4C-4182-8FEE-174BE9512F87}"/>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40968" name="Text Box 2">
            <a:extLst>
              <a:ext uri="{FF2B5EF4-FFF2-40B4-BE49-F238E27FC236}">
                <a16:creationId xmlns:a16="http://schemas.microsoft.com/office/drawing/2014/main" id="{2ECC731D-4B4E-48D6-B5EE-D9C1F7A4642A}"/>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cs typeface="Arial" panose="020B0604020202020204" pitchFamily="34" charset="0"/>
              </a:rPr>
              <a:t>Willingness to Share Feelings and Thoughts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4277"/>
                                        </p:tgtEl>
                                        <p:attrNameLst>
                                          <p:attrName>style.visibility</p:attrName>
                                        </p:attrNameLst>
                                      </p:cBhvr>
                                      <p:to>
                                        <p:strVal val="visible"/>
                                      </p:to>
                                    </p:set>
                                    <p:animEffect transition="in" filter="fade">
                                      <p:cBhvr>
                                        <p:cTn id="7" dur="2000"/>
                                        <p:tgtEl>
                                          <p:spTgt spid="542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4279"/>
                                        </p:tgtEl>
                                        <p:attrNameLst>
                                          <p:attrName>style.visibility</p:attrName>
                                        </p:attrNameLst>
                                      </p:cBhvr>
                                      <p:to>
                                        <p:strVal val="visible"/>
                                      </p:to>
                                    </p:set>
                                    <p:animEffect transition="in" filter="fade">
                                      <p:cBhvr>
                                        <p:cTn id="12" dur="2000"/>
                                        <p:tgtEl>
                                          <p:spTgt spid="54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p:bldP spid="5427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a:extLst>
              <a:ext uri="{FF2B5EF4-FFF2-40B4-BE49-F238E27FC236}">
                <a16:creationId xmlns:a16="http://schemas.microsoft.com/office/drawing/2014/main" id="{84A21BA4-53FD-3912-845F-4FE5A8D5CBA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18435" name="Rectangle 2">
            <a:extLst>
              <a:ext uri="{FF2B5EF4-FFF2-40B4-BE49-F238E27FC236}">
                <a16:creationId xmlns:a16="http://schemas.microsoft.com/office/drawing/2014/main" id="{71601ADE-81E1-7F1B-2A9E-35501ACE05F4}"/>
              </a:ext>
            </a:extLst>
          </p:cNvPr>
          <p:cNvSpPr>
            <a:spLocks noGrp="1" noChangeArrowheads="1"/>
          </p:cNvSpPr>
          <p:nvPr>
            <p:ph type="title"/>
          </p:nvPr>
        </p:nvSpPr>
        <p:spPr/>
        <p:txBody>
          <a:bodyPr/>
          <a:lstStyle/>
          <a:p>
            <a:pPr eaLnBrk="1" hangingPunct="1"/>
            <a:r>
              <a:rPr lang="en-US" altLang="en-US"/>
              <a:t>3 Simple Steps</a:t>
            </a:r>
            <a:r>
              <a:rPr lang="en-US" altLang="en-US">
                <a:latin typeface="Arial" panose="020B0604020202020204" pitchFamily="34" charset="0"/>
              </a:rPr>
              <a:t>…</a:t>
            </a:r>
            <a:endParaRPr lang="en-US" altLang="en-US"/>
          </a:p>
        </p:txBody>
      </p:sp>
      <p:sp>
        <p:nvSpPr>
          <p:cNvPr id="122883" name="Rectangle 3">
            <a:extLst>
              <a:ext uri="{FF2B5EF4-FFF2-40B4-BE49-F238E27FC236}">
                <a16:creationId xmlns:a16="http://schemas.microsoft.com/office/drawing/2014/main" id="{CBA72AE2-4318-FF19-57C1-65A06A2D7CD0}"/>
              </a:ext>
            </a:extLst>
          </p:cNvPr>
          <p:cNvSpPr>
            <a:spLocks noGrp="1" noChangeArrowheads="1"/>
          </p:cNvSpPr>
          <p:nvPr>
            <p:ph type="body" idx="1"/>
          </p:nvPr>
        </p:nvSpPr>
        <p:spPr/>
        <p:txBody>
          <a:bodyPr/>
          <a:lstStyle/>
          <a:p>
            <a:pPr marL="463550" indent="-463550" eaLnBrk="1" hangingPunct="1">
              <a:buFontTx/>
              <a:buAutoNum type="arabicPeriod"/>
            </a:pPr>
            <a:r>
              <a:rPr lang="en-US" altLang="en-US" sz="2800"/>
              <a:t>Recognize and embrace your natural behavioral style, and;</a:t>
            </a:r>
          </a:p>
          <a:p>
            <a:pPr marL="463550" indent="-463550" eaLnBrk="1" hangingPunct="1">
              <a:buFontTx/>
              <a:buAutoNum type="arabicPeriod"/>
            </a:pPr>
            <a:r>
              <a:rPr lang="en-US" altLang="en-US" sz="2800"/>
              <a:t>Identify another person’s behavioral style, and;</a:t>
            </a:r>
          </a:p>
          <a:p>
            <a:pPr marL="463550" indent="-463550" eaLnBrk="1" hangingPunct="1">
              <a:buFontTx/>
              <a:buAutoNum type="arabicPeriod"/>
            </a:pPr>
            <a:r>
              <a:rPr lang="en-US" altLang="en-US" sz="2800"/>
              <a:t>Adapt your behavior to lower interpersonal tension while increasing trust.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fade">
                                      <p:cBhvr>
                                        <p:cTn id="7" dur="2000"/>
                                        <p:tgtEl>
                                          <p:spTgt spid="1228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2883">
                                            <p:txEl>
                                              <p:pRg st="1" end="1"/>
                                            </p:txEl>
                                          </p:spTgt>
                                        </p:tgtEl>
                                        <p:attrNameLst>
                                          <p:attrName>style.visibility</p:attrName>
                                        </p:attrNameLst>
                                      </p:cBhvr>
                                      <p:to>
                                        <p:strVal val="visible"/>
                                      </p:to>
                                    </p:set>
                                    <p:animEffect transition="in" filter="fade">
                                      <p:cBhvr>
                                        <p:cTn id="12" dur="2000"/>
                                        <p:tgtEl>
                                          <p:spTgt spid="1228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2883">
                                            <p:txEl>
                                              <p:pRg st="2" end="2"/>
                                            </p:txEl>
                                          </p:spTgt>
                                        </p:tgtEl>
                                        <p:attrNameLst>
                                          <p:attrName>style.visibility</p:attrName>
                                        </p:attrNameLst>
                                      </p:cBhvr>
                                      <p:to>
                                        <p:strVal val="visible"/>
                                      </p:to>
                                    </p:set>
                                    <p:animEffect transition="in" filter="fade">
                                      <p:cBhvr>
                                        <p:cTn id="17" dur="2000"/>
                                        <p:tgtEl>
                                          <p:spTgt spid="1228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1">
            <a:extLst>
              <a:ext uri="{FF2B5EF4-FFF2-40B4-BE49-F238E27FC236}">
                <a16:creationId xmlns:a16="http://schemas.microsoft.com/office/drawing/2014/main" id="{8EF597D9-C0B6-06F0-2FCB-EA83D22421B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pic>
        <p:nvPicPr>
          <p:cNvPr id="43011" name="Picture 3" descr="styles-Open-Guard">
            <a:extLst>
              <a:ext uri="{FF2B5EF4-FFF2-40B4-BE49-F238E27FC236}">
                <a16:creationId xmlns:a16="http://schemas.microsoft.com/office/drawing/2014/main" id="{2B635D31-EC27-90AD-F13C-1B50F8EC49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a:extLst>
              <a:ext uri="{FF2B5EF4-FFF2-40B4-BE49-F238E27FC236}">
                <a16:creationId xmlns:a16="http://schemas.microsoft.com/office/drawing/2014/main" id="{CAB3E494-0FF1-2D2C-AAA4-50BD1A0D2C30}"/>
              </a:ext>
            </a:extLst>
          </p:cNvPr>
          <p:cNvGrpSpPr>
            <a:grpSpLocks/>
          </p:cNvGrpSpPr>
          <p:nvPr/>
        </p:nvGrpSpPr>
        <p:grpSpPr bwMode="auto">
          <a:xfrm>
            <a:off x="1143000" y="3352800"/>
            <a:ext cx="6858000" cy="1098550"/>
            <a:chOff x="240" y="2112"/>
            <a:chExt cx="5280" cy="692"/>
          </a:xfrm>
        </p:grpSpPr>
        <p:sp>
          <p:nvSpPr>
            <p:cNvPr id="43018" name="Rectangle 6">
              <a:extLst>
                <a:ext uri="{FF2B5EF4-FFF2-40B4-BE49-F238E27FC236}">
                  <a16:creationId xmlns:a16="http://schemas.microsoft.com/office/drawing/2014/main" id="{62024F36-220F-4E22-666D-42D7D57C595F}"/>
                </a:ext>
              </a:extLst>
            </p:cNvPr>
            <p:cNvSpPr>
              <a:spLocks noChangeArrowheads="1"/>
            </p:cNvSpPr>
            <p:nvPr/>
          </p:nvSpPr>
          <p:spPr bwMode="auto">
            <a:xfrm>
              <a:off x="240" y="2238"/>
              <a:ext cx="5280" cy="432"/>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43019" name="Text Box 7">
              <a:extLst>
                <a:ext uri="{FF2B5EF4-FFF2-40B4-BE49-F238E27FC236}">
                  <a16:creationId xmlns:a16="http://schemas.microsoft.com/office/drawing/2014/main" id="{2FA80696-C9AD-6674-DBB0-F77F6A4C384D}"/>
                </a:ext>
              </a:extLst>
            </p:cNvPr>
            <p:cNvSpPr txBox="1">
              <a:spLocks noChangeArrowheads="1"/>
            </p:cNvSpPr>
            <p:nvPr/>
          </p:nvSpPr>
          <p:spPr bwMode="auto">
            <a:xfrm>
              <a:off x="1008" y="2112"/>
              <a:ext cx="3744"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sz="6600">
                  <a:solidFill>
                    <a:schemeClr val="bg1"/>
                  </a:solidFill>
                  <a:latin typeface="Arial Black" panose="020B0A04020102020204" pitchFamily="34" charset="0"/>
                </a:rPr>
                <a:t>FEELINGS</a:t>
              </a:r>
            </a:p>
          </p:txBody>
        </p:sp>
      </p:grpSp>
      <p:sp>
        <p:nvSpPr>
          <p:cNvPr id="43013" name="Rectangle 11">
            <a:extLst>
              <a:ext uri="{FF2B5EF4-FFF2-40B4-BE49-F238E27FC236}">
                <a16:creationId xmlns:a16="http://schemas.microsoft.com/office/drawing/2014/main" id="{E68DACDF-F14C-4E9A-BF13-82CAC0095755}"/>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grpSp>
        <p:nvGrpSpPr>
          <p:cNvPr id="3" name="Group 8">
            <a:extLst>
              <a:ext uri="{FF2B5EF4-FFF2-40B4-BE49-F238E27FC236}">
                <a16:creationId xmlns:a16="http://schemas.microsoft.com/office/drawing/2014/main" id="{6CA03F54-77E8-CF46-27AB-DD30AFDB0D60}"/>
              </a:ext>
            </a:extLst>
          </p:cNvPr>
          <p:cNvGrpSpPr>
            <a:grpSpLocks/>
          </p:cNvGrpSpPr>
          <p:nvPr/>
        </p:nvGrpSpPr>
        <p:grpSpPr bwMode="auto">
          <a:xfrm>
            <a:off x="914400" y="4921250"/>
            <a:ext cx="7315200" cy="1098550"/>
            <a:chOff x="240" y="3100"/>
            <a:chExt cx="5280" cy="692"/>
          </a:xfrm>
        </p:grpSpPr>
        <p:sp>
          <p:nvSpPr>
            <p:cNvPr id="43016" name="Rectangle 9">
              <a:extLst>
                <a:ext uri="{FF2B5EF4-FFF2-40B4-BE49-F238E27FC236}">
                  <a16:creationId xmlns:a16="http://schemas.microsoft.com/office/drawing/2014/main" id="{57F6B48F-403D-D42E-8467-1DC4BCAC5889}"/>
                </a:ext>
              </a:extLst>
            </p:cNvPr>
            <p:cNvSpPr>
              <a:spLocks noChangeArrowheads="1"/>
            </p:cNvSpPr>
            <p:nvPr/>
          </p:nvSpPr>
          <p:spPr bwMode="auto">
            <a:xfrm>
              <a:off x="240" y="3216"/>
              <a:ext cx="5280" cy="432"/>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43017" name="Text Box 10">
              <a:extLst>
                <a:ext uri="{FF2B5EF4-FFF2-40B4-BE49-F238E27FC236}">
                  <a16:creationId xmlns:a16="http://schemas.microsoft.com/office/drawing/2014/main" id="{4D2AFBA3-116C-7E67-8A84-1DE7518E08BD}"/>
                </a:ext>
              </a:extLst>
            </p:cNvPr>
            <p:cNvSpPr txBox="1">
              <a:spLocks noChangeArrowheads="1"/>
            </p:cNvSpPr>
            <p:nvPr/>
          </p:nvSpPr>
          <p:spPr bwMode="auto">
            <a:xfrm>
              <a:off x="1008" y="3100"/>
              <a:ext cx="3744"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sz="6600">
                  <a:solidFill>
                    <a:schemeClr val="bg1"/>
                  </a:solidFill>
                  <a:latin typeface="Arial Black" panose="020B0A04020102020204" pitchFamily="34" charset="0"/>
                </a:rPr>
                <a:t>EVIDENCE</a:t>
              </a:r>
            </a:p>
          </p:txBody>
        </p:sp>
      </p:grpSp>
      <p:sp>
        <p:nvSpPr>
          <p:cNvPr id="43015" name="Text Box 2">
            <a:extLst>
              <a:ext uri="{FF2B5EF4-FFF2-40B4-BE49-F238E27FC236}">
                <a16:creationId xmlns:a16="http://schemas.microsoft.com/office/drawing/2014/main" id="{65BA730C-78DB-39B8-6862-AF56E3531C72}"/>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cs typeface="Arial" panose="020B0604020202020204" pitchFamily="34" charset="0"/>
              </a:rPr>
              <a:t>DECISIONS ARE BASED UPON…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1">
            <a:extLst>
              <a:ext uri="{FF2B5EF4-FFF2-40B4-BE49-F238E27FC236}">
                <a16:creationId xmlns:a16="http://schemas.microsoft.com/office/drawing/2014/main" id="{849C16CF-4484-E048-5B21-B00CEA8E895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sp>
        <p:nvSpPr>
          <p:cNvPr id="45059" name="Rectangle 11">
            <a:extLst>
              <a:ext uri="{FF2B5EF4-FFF2-40B4-BE49-F238E27FC236}">
                <a16:creationId xmlns:a16="http://schemas.microsoft.com/office/drawing/2014/main" id="{5B46D61A-5797-AE38-4306-D686622BB7D0}"/>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45060" name="Text Box 2">
            <a:extLst>
              <a:ext uri="{FF2B5EF4-FFF2-40B4-BE49-F238E27FC236}">
                <a16:creationId xmlns:a16="http://schemas.microsoft.com/office/drawing/2014/main" id="{E1B84EB4-01EF-DBAC-3517-D5F794483CA3}"/>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cs typeface="Arial" panose="020B0604020202020204" pitchFamily="34" charset="0"/>
              </a:rPr>
              <a:t>THEIR FOCUS IS ON…</a:t>
            </a:r>
          </a:p>
        </p:txBody>
      </p:sp>
      <p:pic>
        <p:nvPicPr>
          <p:cNvPr id="45061" name="Picture 3" descr="styles-Open-Guard">
            <a:extLst>
              <a:ext uri="{FF2B5EF4-FFF2-40B4-BE49-F238E27FC236}">
                <a16:creationId xmlns:a16="http://schemas.microsoft.com/office/drawing/2014/main" id="{51D4C98D-8D93-D910-A934-E08B0D4374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a:extLst>
              <a:ext uri="{FF2B5EF4-FFF2-40B4-BE49-F238E27FC236}">
                <a16:creationId xmlns:a16="http://schemas.microsoft.com/office/drawing/2014/main" id="{40EDBA64-0AB7-AC7A-0FF6-8117D9C8F1B0}"/>
              </a:ext>
            </a:extLst>
          </p:cNvPr>
          <p:cNvGrpSpPr>
            <a:grpSpLocks/>
          </p:cNvGrpSpPr>
          <p:nvPr/>
        </p:nvGrpSpPr>
        <p:grpSpPr bwMode="auto">
          <a:xfrm>
            <a:off x="228600" y="3276600"/>
            <a:ext cx="8686800" cy="823913"/>
            <a:chOff x="0" y="2064"/>
            <a:chExt cx="5760" cy="519"/>
          </a:xfrm>
        </p:grpSpPr>
        <p:sp>
          <p:nvSpPr>
            <p:cNvPr id="45066" name="Rectangle 6">
              <a:extLst>
                <a:ext uri="{FF2B5EF4-FFF2-40B4-BE49-F238E27FC236}">
                  <a16:creationId xmlns:a16="http://schemas.microsoft.com/office/drawing/2014/main" id="{5431D916-ABB9-47A7-4FF6-6317984703F0}"/>
                </a:ext>
              </a:extLst>
            </p:cNvPr>
            <p:cNvSpPr>
              <a:spLocks noChangeArrowheads="1"/>
            </p:cNvSpPr>
            <p:nvPr/>
          </p:nvSpPr>
          <p:spPr bwMode="auto">
            <a:xfrm>
              <a:off x="0" y="2094"/>
              <a:ext cx="5760" cy="432"/>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45067" name="Text Box 7">
              <a:extLst>
                <a:ext uri="{FF2B5EF4-FFF2-40B4-BE49-F238E27FC236}">
                  <a16:creationId xmlns:a16="http://schemas.microsoft.com/office/drawing/2014/main" id="{BA01B24E-5623-FC24-A044-4FF24BAF8CD9}"/>
                </a:ext>
              </a:extLst>
            </p:cNvPr>
            <p:cNvSpPr txBox="1">
              <a:spLocks noChangeArrowheads="1"/>
            </p:cNvSpPr>
            <p:nvPr/>
          </p:nvSpPr>
          <p:spPr bwMode="auto">
            <a:xfrm>
              <a:off x="0" y="2064"/>
              <a:ext cx="576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sz="4800">
                  <a:solidFill>
                    <a:schemeClr val="bg1"/>
                  </a:solidFill>
                  <a:latin typeface="Arial Black" panose="020B0A04020102020204" pitchFamily="34" charset="0"/>
                </a:rPr>
                <a:t>OPINIONS &amp; FEELINGS</a:t>
              </a:r>
            </a:p>
          </p:txBody>
        </p:sp>
      </p:grpSp>
      <p:grpSp>
        <p:nvGrpSpPr>
          <p:cNvPr id="3" name="Group 8">
            <a:extLst>
              <a:ext uri="{FF2B5EF4-FFF2-40B4-BE49-F238E27FC236}">
                <a16:creationId xmlns:a16="http://schemas.microsoft.com/office/drawing/2014/main" id="{B9AAC5E5-BCAE-A643-75DB-2A8438338F0B}"/>
              </a:ext>
            </a:extLst>
          </p:cNvPr>
          <p:cNvGrpSpPr>
            <a:grpSpLocks/>
          </p:cNvGrpSpPr>
          <p:nvPr/>
        </p:nvGrpSpPr>
        <p:grpSpPr bwMode="auto">
          <a:xfrm>
            <a:off x="914400" y="5119688"/>
            <a:ext cx="7315200" cy="823912"/>
            <a:chOff x="0" y="3225"/>
            <a:chExt cx="5760" cy="519"/>
          </a:xfrm>
        </p:grpSpPr>
        <p:sp>
          <p:nvSpPr>
            <p:cNvPr id="45064" name="Rectangle 9">
              <a:extLst>
                <a:ext uri="{FF2B5EF4-FFF2-40B4-BE49-F238E27FC236}">
                  <a16:creationId xmlns:a16="http://schemas.microsoft.com/office/drawing/2014/main" id="{70353D9E-F042-E451-65B9-E39E0E8F6DF2}"/>
                </a:ext>
              </a:extLst>
            </p:cNvPr>
            <p:cNvSpPr>
              <a:spLocks noChangeArrowheads="1"/>
            </p:cNvSpPr>
            <p:nvPr/>
          </p:nvSpPr>
          <p:spPr bwMode="auto">
            <a:xfrm>
              <a:off x="0" y="3255"/>
              <a:ext cx="5760" cy="432"/>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45065" name="Text Box 10">
              <a:extLst>
                <a:ext uri="{FF2B5EF4-FFF2-40B4-BE49-F238E27FC236}">
                  <a16:creationId xmlns:a16="http://schemas.microsoft.com/office/drawing/2014/main" id="{DD61E5F8-89D7-AC95-A972-F102BCA91E47}"/>
                </a:ext>
              </a:extLst>
            </p:cNvPr>
            <p:cNvSpPr txBox="1">
              <a:spLocks noChangeArrowheads="1"/>
            </p:cNvSpPr>
            <p:nvPr/>
          </p:nvSpPr>
          <p:spPr bwMode="auto">
            <a:xfrm>
              <a:off x="0" y="3225"/>
              <a:ext cx="576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sz="4800">
                  <a:solidFill>
                    <a:schemeClr val="bg1"/>
                  </a:solidFill>
                  <a:latin typeface="Arial Black" panose="020B0A04020102020204" pitchFamily="34" charset="0"/>
                </a:rPr>
                <a:t>FACTS &amp; TASKS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1">
            <a:extLst>
              <a:ext uri="{FF2B5EF4-FFF2-40B4-BE49-F238E27FC236}">
                <a16:creationId xmlns:a16="http://schemas.microsoft.com/office/drawing/2014/main" id="{F83D8991-01FF-EFA4-6B0B-F4A3ADF042E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sp>
        <p:nvSpPr>
          <p:cNvPr id="47107" name="Rectangle 11">
            <a:extLst>
              <a:ext uri="{FF2B5EF4-FFF2-40B4-BE49-F238E27FC236}">
                <a16:creationId xmlns:a16="http://schemas.microsoft.com/office/drawing/2014/main" id="{981256DE-14AD-98B5-649E-EE4E8987C856}"/>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47108" name="Text Box 2">
            <a:extLst>
              <a:ext uri="{FF2B5EF4-FFF2-40B4-BE49-F238E27FC236}">
                <a16:creationId xmlns:a16="http://schemas.microsoft.com/office/drawing/2014/main" id="{CCD8FBC9-64BE-2663-9E18-857BD84E953E}"/>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cs typeface="Arial" panose="020B0604020202020204" pitchFamily="34" charset="0"/>
              </a:rPr>
              <a:t>THEIR CONVERSATIONS…</a:t>
            </a:r>
          </a:p>
        </p:txBody>
      </p:sp>
      <p:pic>
        <p:nvPicPr>
          <p:cNvPr id="47109" name="Picture 3" descr="styles-Open-Guard">
            <a:extLst>
              <a:ext uri="{FF2B5EF4-FFF2-40B4-BE49-F238E27FC236}">
                <a16:creationId xmlns:a16="http://schemas.microsoft.com/office/drawing/2014/main" id="{214A48D6-E5BC-6DC4-C311-509755C099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a:extLst>
              <a:ext uri="{FF2B5EF4-FFF2-40B4-BE49-F238E27FC236}">
                <a16:creationId xmlns:a16="http://schemas.microsoft.com/office/drawing/2014/main" id="{5D983479-391A-A259-29E0-56B31AD8D6A5}"/>
              </a:ext>
            </a:extLst>
          </p:cNvPr>
          <p:cNvGrpSpPr>
            <a:grpSpLocks/>
          </p:cNvGrpSpPr>
          <p:nvPr/>
        </p:nvGrpSpPr>
        <p:grpSpPr bwMode="auto">
          <a:xfrm>
            <a:off x="228600" y="3276600"/>
            <a:ext cx="8686800" cy="823913"/>
            <a:chOff x="0" y="2064"/>
            <a:chExt cx="5760" cy="519"/>
          </a:xfrm>
        </p:grpSpPr>
        <p:sp>
          <p:nvSpPr>
            <p:cNvPr id="47114" name="Rectangle 6">
              <a:extLst>
                <a:ext uri="{FF2B5EF4-FFF2-40B4-BE49-F238E27FC236}">
                  <a16:creationId xmlns:a16="http://schemas.microsoft.com/office/drawing/2014/main" id="{2A471E20-B98F-2501-AD6B-275112727C44}"/>
                </a:ext>
              </a:extLst>
            </p:cNvPr>
            <p:cNvSpPr>
              <a:spLocks noChangeArrowheads="1"/>
            </p:cNvSpPr>
            <p:nvPr/>
          </p:nvSpPr>
          <p:spPr bwMode="auto">
            <a:xfrm>
              <a:off x="0" y="2094"/>
              <a:ext cx="5760" cy="432"/>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47115" name="Text Box 7">
              <a:extLst>
                <a:ext uri="{FF2B5EF4-FFF2-40B4-BE49-F238E27FC236}">
                  <a16:creationId xmlns:a16="http://schemas.microsoft.com/office/drawing/2014/main" id="{D13F5605-1715-F845-9560-1C6218D84623}"/>
                </a:ext>
              </a:extLst>
            </p:cNvPr>
            <p:cNvSpPr txBox="1">
              <a:spLocks noChangeArrowheads="1"/>
            </p:cNvSpPr>
            <p:nvPr/>
          </p:nvSpPr>
          <p:spPr bwMode="auto">
            <a:xfrm>
              <a:off x="0" y="2064"/>
              <a:ext cx="576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sz="4800">
                  <a:solidFill>
                    <a:schemeClr val="bg1"/>
                  </a:solidFill>
                  <a:latin typeface="Arial Black" panose="020B0A04020102020204" pitchFamily="34" charset="0"/>
                </a:rPr>
                <a:t>STRAYS FROM SUBJECT</a:t>
              </a:r>
            </a:p>
          </p:txBody>
        </p:sp>
      </p:grpSp>
      <p:grpSp>
        <p:nvGrpSpPr>
          <p:cNvPr id="3" name="Group 8">
            <a:extLst>
              <a:ext uri="{FF2B5EF4-FFF2-40B4-BE49-F238E27FC236}">
                <a16:creationId xmlns:a16="http://schemas.microsoft.com/office/drawing/2014/main" id="{83CD551A-AB9D-CC65-A2F1-E8168A3D9745}"/>
              </a:ext>
            </a:extLst>
          </p:cNvPr>
          <p:cNvGrpSpPr>
            <a:grpSpLocks/>
          </p:cNvGrpSpPr>
          <p:nvPr/>
        </p:nvGrpSpPr>
        <p:grpSpPr bwMode="auto">
          <a:xfrm>
            <a:off x="914400" y="5119688"/>
            <a:ext cx="7315200" cy="823912"/>
            <a:chOff x="0" y="3225"/>
            <a:chExt cx="5760" cy="519"/>
          </a:xfrm>
        </p:grpSpPr>
        <p:sp>
          <p:nvSpPr>
            <p:cNvPr id="47112" name="Rectangle 9">
              <a:extLst>
                <a:ext uri="{FF2B5EF4-FFF2-40B4-BE49-F238E27FC236}">
                  <a16:creationId xmlns:a16="http://schemas.microsoft.com/office/drawing/2014/main" id="{7C488AB9-68DD-82BA-1244-FE8E328E5D7E}"/>
                </a:ext>
              </a:extLst>
            </p:cNvPr>
            <p:cNvSpPr>
              <a:spLocks noChangeArrowheads="1"/>
            </p:cNvSpPr>
            <p:nvPr/>
          </p:nvSpPr>
          <p:spPr bwMode="auto">
            <a:xfrm>
              <a:off x="0" y="3255"/>
              <a:ext cx="5760" cy="432"/>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47113" name="Text Box 10">
              <a:extLst>
                <a:ext uri="{FF2B5EF4-FFF2-40B4-BE49-F238E27FC236}">
                  <a16:creationId xmlns:a16="http://schemas.microsoft.com/office/drawing/2014/main" id="{1652BB6F-86C0-DC79-069C-C7ABAFABAD07}"/>
                </a:ext>
              </a:extLst>
            </p:cNvPr>
            <p:cNvSpPr txBox="1">
              <a:spLocks noChangeArrowheads="1"/>
            </p:cNvSpPr>
            <p:nvPr/>
          </p:nvSpPr>
          <p:spPr bwMode="auto">
            <a:xfrm>
              <a:off x="0" y="3225"/>
              <a:ext cx="576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sz="4800">
                  <a:solidFill>
                    <a:schemeClr val="bg1"/>
                  </a:solidFill>
                  <a:latin typeface="Arial Black" panose="020B0A04020102020204" pitchFamily="34" charset="0"/>
                </a:rPr>
                <a:t>STAYS ON SUBJECT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1">
            <a:extLst>
              <a:ext uri="{FF2B5EF4-FFF2-40B4-BE49-F238E27FC236}">
                <a16:creationId xmlns:a16="http://schemas.microsoft.com/office/drawing/2014/main" id="{94B282D0-8139-B8E5-EE0E-3559B33FB80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sp>
        <p:nvSpPr>
          <p:cNvPr id="49155" name="Rectangle 11">
            <a:extLst>
              <a:ext uri="{FF2B5EF4-FFF2-40B4-BE49-F238E27FC236}">
                <a16:creationId xmlns:a16="http://schemas.microsoft.com/office/drawing/2014/main" id="{8136BAE7-55BD-5619-AAEF-5D237CAE6A35}"/>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49156" name="Text Box 2">
            <a:extLst>
              <a:ext uri="{FF2B5EF4-FFF2-40B4-BE49-F238E27FC236}">
                <a16:creationId xmlns:a16="http://schemas.microsoft.com/office/drawing/2014/main" id="{9EF531BD-7C45-5243-406C-5318D894FDE8}"/>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cs typeface="Arial" panose="020B0604020202020204" pitchFamily="34" charset="0"/>
              </a:rPr>
              <a:t>COMES ACROSS AS…</a:t>
            </a:r>
          </a:p>
        </p:txBody>
      </p:sp>
      <p:pic>
        <p:nvPicPr>
          <p:cNvPr id="49157" name="Picture 3" descr="styles-Open-Guard">
            <a:extLst>
              <a:ext uri="{FF2B5EF4-FFF2-40B4-BE49-F238E27FC236}">
                <a16:creationId xmlns:a16="http://schemas.microsoft.com/office/drawing/2014/main" id="{8997FE81-781B-7447-1594-40811228EE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a:extLst>
              <a:ext uri="{FF2B5EF4-FFF2-40B4-BE49-F238E27FC236}">
                <a16:creationId xmlns:a16="http://schemas.microsoft.com/office/drawing/2014/main" id="{C3D8037C-C333-AF27-C0EA-EF6EA97AEA1E}"/>
              </a:ext>
            </a:extLst>
          </p:cNvPr>
          <p:cNvGrpSpPr>
            <a:grpSpLocks/>
          </p:cNvGrpSpPr>
          <p:nvPr/>
        </p:nvGrpSpPr>
        <p:grpSpPr bwMode="auto">
          <a:xfrm>
            <a:off x="990600" y="3276600"/>
            <a:ext cx="7162800" cy="823913"/>
            <a:chOff x="0" y="2064"/>
            <a:chExt cx="5760" cy="519"/>
          </a:xfrm>
        </p:grpSpPr>
        <p:sp>
          <p:nvSpPr>
            <p:cNvPr id="49162" name="Rectangle 6">
              <a:extLst>
                <a:ext uri="{FF2B5EF4-FFF2-40B4-BE49-F238E27FC236}">
                  <a16:creationId xmlns:a16="http://schemas.microsoft.com/office/drawing/2014/main" id="{99450098-A8BC-EE60-F4C8-2ED190AF614C}"/>
                </a:ext>
              </a:extLst>
            </p:cNvPr>
            <p:cNvSpPr>
              <a:spLocks noChangeArrowheads="1"/>
            </p:cNvSpPr>
            <p:nvPr/>
          </p:nvSpPr>
          <p:spPr bwMode="auto">
            <a:xfrm>
              <a:off x="0" y="2094"/>
              <a:ext cx="5760" cy="432"/>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49163" name="Text Box 7">
              <a:extLst>
                <a:ext uri="{FF2B5EF4-FFF2-40B4-BE49-F238E27FC236}">
                  <a16:creationId xmlns:a16="http://schemas.microsoft.com/office/drawing/2014/main" id="{FBCD32EF-2A91-AE3B-F730-0DCF48772FEB}"/>
                </a:ext>
              </a:extLst>
            </p:cNvPr>
            <p:cNvSpPr txBox="1">
              <a:spLocks noChangeArrowheads="1"/>
            </p:cNvSpPr>
            <p:nvPr/>
          </p:nvSpPr>
          <p:spPr bwMode="auto">
            <a:xfrm>
              <a:off x="0" y="2064"/>
              <a:ext cx="576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sz="4800">
                  <a:solidFill>
                    <a:schemeClr val="bg1"/>
                  </a:solidFill>
                  <a:latin typeface="Arial Black" panose="020B0A04020102020204" pitchFamily="34" charset="0"/>
                </a:rPr>
                <a:t>RELAXED &amp; WARM</a:t>
              </a:r>
            </a:p>
          </p:txBody>
        </p:sp>
      </p:grpSp>
      <p:grpSp>
        <p:nvGrpSpPr>
          <p:cNvPr id="3" name="Group 8">
            <a:extLst>
              <a:ext uri="{FF2B5EF4-FFF2-40B4-BE49-F238E27FC236}">
                <a16:creationId xmlns:a16="http://schemas.microsoft.com/office/drawing/2014/main" id="{45970034-5AD4-F2C8-70E5-AF50A7AFD84C}"/>
              </a:ext>
            </a:extLst>
          </p:cNvPr>
          <p:cNvGrpSpPr>
            <a:grpSpLocks/>
          </p:cNvGrpSpPr>
          <p:nvPr/>
        </p:nvGrpSpPr>
        <p:grpSpPr bwMode="auto">
          <a:xfrm>
            <a:off x="838200" y="5119688"/>
            <a:ext cx="7467600" cy="823912"/>
            <a:chOff x="0" y="3225"/>
            <a:chExt cx="5760" cy="519"/>
          </a:xfrm>
        </p:grpSpPr>
        <p:sp>
          <p:nvSpPr>
            <p:cNvPr id="49160" name="Rectangle 9">
              <a:extLst>
                <a:ext uri="{FF2B5EF4-FFF2-40B4-BE49-F238E27FC236}">
                  <a16:creationId xmlns:a16="http://schemas.microsoft.com/office/drawing/2014/main" id="{120047F7-8264-9B31-5E5E-8026F29B5E4D}"/>
                </a:ext>
              </a:extLst>
            </p:cNvPr>
            <p:cNvSpPr>
              <a:spLocks noChangeArrowheads="1"/>
            </p:cNvSpPr>
            <p:nvPr/>
          </p:nvSpPr>
          <p:spPr bwMode="auto">
            <a:xfrm>
              <a:off x="0" y="3255"/>
              <a:ext cx="5760" cy="432"/>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49161" name="Text Box 10">
              <a:extLst>
                <a:ext uri="{FF2B5EF4-FFF2-40B4-BE49-F238E27FC236}">
                  <a16:creationId xmlns:a16="http://schemas.microsoft.com/office/drawing/2014/main" id="{85C03BF0-0AE1-B2EA-9596-4A57E74A043A}"/>
                </a:ext>
              </a:extLst>
            </p:cNvPr>
            <p:cNvSpPr txBox="1">
              <a:spLocks noChangeArrowheads="1"/>
            </p:cNvSpPr>
            <p:nvPr/>
          </p:nvSpPr>
          <p:spPr bwMode="auto">
            <a:xfrm>
              <a:off x="0" y="3225"/>
              <a:ext cx="576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sz="4800">
                  <a:solidFill>
                    <a:schemeClr val="bg1"/>
                  </a:solidFill>
                  <a:latin typeface="Arial Black" panose="020B0A04020102020204" pitchFamily="34" charset="0"/>
                </a:rPr>
                <a:t>FORMAL &amp; PROPER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1">
            <a:extLst>
              <a:ext uri="{FF2B5EF4-FFF2-40B4-BE49-F238E27FC236}">
                <a16:creationId xmlns:a16="http://schemas.microsoft.com/office/drawing/2014/main" id="{0E2487FC-FE63-F414-3AFD-F703CA74330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sp>
        <p:nvSpPr>
          <p:cNvPr id="51203" name="Rectangle 11">
            <a:extLst>
              <a:ext uri="{FF2B5EF4-FFF2-40B4-BE49-F238E27FC236}">
                <a16:creationId xmlns:a16="http://schemas.microsoft.com/office/drawing/2014/main" id="{29AFFE31-7EDF-431F-F531-A298DA473BCB}"/>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51204" name="Text Box 2">
            <a:extLst>
              <a:ext uri="{FF2B5EF4-FFF2-40B4-BE49-F238E27FC236}">
                <a16:creationId xmlns:a16="http://schemas.microsoft.com/office/drawing/2014/main" id="{194719D1-9773-C3FD-9DB1-6B113CCA68FE}"/>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cs typeface="Arial" panose="020B0604020202020204" pitchFamily="34" charset="0"/>
              </a:rPr>
              <a:t>PREFERS TO WORK…</a:t>
            </a:r>
          </a:p>
        </p:txBody>
      </p:sp>
      <p:pic>
        <p:nvPicPr>
          <p:cNvPr id="51205" name="Picture 3" descr="styles-Open-Guard">
            <a:extLst>
              <a:ext uri="{FF2B5EF4-FFF2-40B4-BE49-F238E27FC236}">
                <a16:creationId xmlns:a16="http://schemas.microsoft.com/office/drawing/2014/main" id="{300A43CC-7BE4-4AD7-8187-48F8F84FB5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a:extLst>
              <a:ext uri="{FF2B5EF4-FFF2-40B4-BE49-F238E27FC236}">
                <a16:creationId xmlns:a16="http://schemas.microsoft.com/office/drawing/2014/main" id="{EAAB9B8F-D2ED-76A4-BB55-FA039AD93F1A}"/>
              </a:ext>
            </a:extLst>
          </p:cNvPr>
          <p:cNvGrpSpPr>
            <a:grpSpLocks/>
          </p:cNvGrpSpPr>
          <p:nvPr/>
        </p:nvGrpSpPr>
        <p:grpSpPr bwMode="auto">
          <a:xfrm>
            <a:off x="1447800" y="3276600"/>
            <a:ext cx="6248400" cy="823913"/>
            <a:chOff x="0" y="2064"/>
            <a:chExt cx="5760" cy="519"/>
          </a:xfrm>
        </p:grpSpPr>
        <p:sp>
          <p:nvSpPr>
            <p:cNvPr id="51210" name="Rectangle 6">
              <a:extLst>
                <a:ext uri="{FF2B5EF4-FFF2-40B4-BE49-F238E27FC236}">
                  <a16:creationId xmlns:a16="http://schemas.microsoft.com/office/drawing/2014/main" id="{C7EBB066-5B82-272F-383D-8F1C653A06C8}"/>
                </a:ext>
              </a:extLst>
            </p:cNvPr>
            <p:cNvSpPr>
              <a:spLocks noChangeArrowheads="1"/>
            </p:cNvSpPr>
            <p:nvPr/>
          </p:nvSpPr>
          <p:spPr bwMode="auto">
            <a:xfrm>
              <a:off x="0" y="2094"/>
              <a:ext cx="5760" cy="432"/>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51211" name="Text Box 7">
              <a:extLst>
                <a:ext uri="{FF2B5EF4-FFF2-40B4-BE49-F238E27FC236}">
                  <a16:creationId xmlns:a16="http://schemas.microsoft.com/office/drawing/2014/main" id="{CB59AF1C-37EC-8BA3-7BD4-CF8E962A62D9}"/>
                </a:ext>
              </a:extLst>
            </p:cNvPr>
            <p:cNvSpPr txBox="1">
              <a:spLocks noChangeArrowheads="1"/>
            </p:cNvSpPr>
            <p:nvPr/>
          </p:nvSpPr>
          <p:spPr bwMode="auto">
            <a:xfrm>
              <a:off x="0" y="2064"/>
              <a:ext cx="576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sz="4800">
                  <a:solidFill>
                    <a:schemeClr val="bg1"/>
                  </a:solidFill>
                  <a:latin typeface="Arial Black" panose="020B0A04020102020204" pitchFamily="34" charset="0"/>
                </a:rPr>
                <a:t>WITH OTHERS</a:t>
              </a:r>
            </a:p>
          </p:txBody>
        </p:sp>
      </p:grpSp>
      <p:grpSp>
        <p:nvGrpSpPr>
          <p:cNvPr id="3" name="Group 8">
            <a:extLst>
              <a:ext uri="{FF2B5EF4-FFF2-40B4-BE49-F238E27FC236}">
                <a16:creationId xmlns:a16="http://schemas.microsoft.com/office/drawing/2014/main" id="{6AE06AAA-2D36-3C03-9FA4-8931AC96967A}"/>
              </a:ext>
            </a:extLst>
          </p:cNvPr>
          <p:cNvGrpSpPr>
            <a:grpSpLocks/>
          </p:cNvGrpSpPr>
          <p:nvPr/>
        </p:nvGrpSpPr>
        <p:grpSpPr bwMode="auto">
          <a:xfrm>
            <a:off x="1066800" y="5119688"/>
            <a:ext cx="7010400" cy="823912"/>
            <a:chOff x="0" y="3225"/>
            <a:chExt cx="5760" cy="519"/>
          </a:xfrm>
        </p:grpSpPr>
        <p:sp>
          <p:nvSpPr>
            <p:cNvPr id="51208" name="Rectangle 9">
              <a:extLst>
                <a:ext uri="{FF2B5EF4-FFF2-40B4-BE49-F238E27FC236}">
                  <a16:creationId xmlns:a16="http://schemas.microsoft.com/office/drawing/2014/main" id="{48BB10AF-01C9-FD7A-0112-F9E755AA4CE8}"/>
                </a:ext>
              </a:extLst>
            </p:cNvPr>
            <p:cNvSpPr>
              <a:spLocks noChangeArrowheads="1"/>
            </p:cNvSpPr>
            <p:nvPr/>
          </p:nvSpPr>
          <p:spPr bwMode="auto">
            <a:xfrm>
              <a:off x="0" y="3255"/>
              <a:ext cx="5760" cy="432"/>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51209" name="Text Box 10">
              <a:extLst>
                <a:ext uri="{FF2B5EF4-FFF2-40B4-BE49-F238E27FC236}">
                  <a16:creationId xmlns:a16="http://schemas.microsoft.com/office/drawing/2014/main" id="{085E5CF4-CB4B-87EE-F10C-C520545EDEE6}"/>
                </a:ext>
              </a:extLst>
            </p:cNvPr>
            <p:cNvSpPr txBox="1">
              <a:spLocks noChangeArrowheads="1"/>
            </p:cNvSpPr>
            <p:nvPr/>
          </p:nvSpPr>
          <p:spPr bwMode="auto">
            <a:xfrm>
              <a:off x="0" y="3225"/>
              <a:ext cx="576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sz="4800">
                  <a:solidFill>
                    <a:schemeClr val="bg1"/>
                  </a:solidFill>
                  <a:latin typeface="Arial Black" panose="020B0A04020102020204" pitchFamily="34" charset="0"/>
                </a:rPr>
                <a:t>INDEPENDENTLY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1">
            <a:extLst>
              <a:ext uri="{FF2B5EF4-FFF2-40B4-BE49-F238E27FC236}">
                <a16:creationId xmlns:a16="http://schemas.microsoft.com/office/drawing/2014/main" id="{1CEFE5B9-2453-0C98-6C0D-2D86BC219CD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sp>
        <p:nvSpPr>
          <p:cNvPr id="53251" name="Rectangle 11">
            <a:extLst>
              <a:ext uri="{FF2B5EF4-FFF2-40B4-BE49-F238E27FC236}">
                <a16:creationId xmlns:a16="http://schemas.microsoft.com/office/drawing/2014/main" id="{6C2C111B-8D39-68E4-4831-E18A1651AEAF}"/>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53252" name="Text Box 2">
            <a:extLst>
              <a:ext uri="{FF2B5EF4-FFF2-40B4-BE49-F238E27FC236}">
                <a16:creationId xmlns:a16="http://schemas.microsoft.com/office/drawing/2014/main" id="{4DDFB4D7-8AA6-F9A6-50A9-70797DF8D444}"/>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cs typeface="Arial" panose="020B0604020202020204" pitchFamily="34" charset="0"/>
              </a:rPr>
              <a:t>FACIAL EXPRESSIONS ARE…</a:t>
            </a:r>
          </a:p>
        </p:txBody>
      </p:sp>
      <p:pic>
        <p:nvPicPr>
          <p:cNvPr id="53253" name="Picture 3" descr="styles-Open-Guard">
            <a:extLst>
              <a:ext uri="{FF2B5EF4-FFF2-40B4-BE49-F238E27FC236}">
                <a16:creationId xmlns:a16="http://schemas.microsoft.com/office/drawing/2014/main" id="{6F9F6BF5-CB9D-82C2-9F80-FEC7A5F8F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a:extLst>
              <a:ext uri="{FF2B5EF4-FFF2-40B4-BE49-F238E27FC236}">
                <a16:creationId xmlns:a16="http://schemas.microsoft.com/office/drawing/2014/main" id="{30FEF52B-4A2C-D458-52A3-4206A61D853A}"/>
              </a:ext>
            </a:extLst>
          </p:cNvPr>
          <p:cNvGrpSpPr>
            <a:grpSpLocks/>
          </p:cNvGrpSpPr>
          <p:nvPr/>
        </p:nvGrpSpPr>
        <p:grpSpPr bwMode="auto">
          <a:xfrm>
            <a:off x="1752600" y="3276600"/>
            <a:ext cx="5638800" cy="823913"/>
            <a:chOff x="0" y="2064"/>
            <a:chExt cx="5760" cy="519"/>
          </a:xfrm>
        </p:grpSpPr>
        <p:sp>
          <p:nvSpPr>
            <p:cNvPr id="53258" name="Rectangle 6">
              <a:extLst>
                <a:ext uri="{FF2B5EF4-FFF2-40B4-BE49-F238E27FC236}">
                  <a16:creationId xmlns:a16="http://schemas.microsoft.com/office/drawing/2014/main" id="{3F264435-104D-569A-8132-8996E95D0A21}"/>
                </a:ext>
              </a:extLst>
            </p:cNvPr>
            <p:cNvSpPr>
              <a:spLocks noChangeArrowheads="1"/>
            </p:cNvSpPr>
            <p:nvPr/>
          </p:nvSpPr>
          <p:spPr bwMode="auto">
            <a:xfrm>
              <a:off x="0" y="2094"/>
              <a:ext cx="5760" cy="432"/>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53259" name="Text Box 7">
              <a:extLst>
                <a:ext uri="{FF2B5EF4-FFF2-40B4-BE49-F238E27FC236}">
                  <a16:creationId xmlns:a16="http://schemas.microsoft.com/office/drawing/2014/main" id="{2D09ADAD-15B0-CF3C-0DD4-58F80970BDCA}"/>
                </a:ext>
              </a:extLst>
            </p:cNvPr>
            <p:cNvSpPr txBox="1">
              <a:spLocks noChangeArrowheads="1"/>
            </p:cNvSpPr>
            <p:nvPr/>
          </p:nvSpPr>
          <p:spPr bwMode="auto">
            <a:xfrm>
              <a:off x="0" y="2064"/>
              <a:ext cx="576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sz="4800">
                  <a:solidFill>
                    <a:schemeClr val="bg1"/>
                  </a:solidFill>
                  <a:latin typeface="Arial Black" panose="020B0A04020102020204" pitchFamily="34" charset="0"/>
                </a:rPr>
                <a:t>ANIMATED</a:t>
              </a:r>
            </a:p>
          </p:txBody>
        </p:sp>
      </p:grpSp>
      <p:grpSp>
        <p:nvGrpSpPr>
          <p:cNvPr id="3" name="Group 8">
            <a:extLst>
              <a:ext uri="{FF2B5EF4-FFF2-40B4-BE49-F238E27FC236}">
                <a16:creationId xmlns:a16="http://schemas.microsoft.com/office/drawing/2014/main" id="{8305A3B0-53EE-AAB3-0727-610B9F2E91BA}"/>
              </a:ext>
            </a:extLst>
          </p:cNvPr>
          <p:cNvGrpSpPr>
            <a:grpSpLocks/>
          </p:cNvGrpSpPr>
          <p:nvPr/>
        </p:nvGrpSpPr>
        <p:grpSpPr bwMode="auto">
          <a:xfrm>
            <a:off x="1981200" y="5119688"/>
            <a:ext cx="5181600" cy="823912"/>
            <a:chOff x="0" y="3225"/>
            <a:chExt cx="5760" cy="519"/>
          </a:xfrm>
        </p:grpSpPr>
        <p:sp>
          <p:nvSpPr>
            <p:cNvPr id="53256" name="Rectangle 9">
              <a:extLst>
                <a:ext uri="{FF2B5EF4-FFF2-40B4-BE49-F238E27FC236}">
                  <a16:creationId xmlns:a16="http://schemas.microsoft.com/office/drawing/2014/main" id="{ACAAC32D-C4D2-D8D1-A39F-B8E9C5BE823F}"/>
                </a:ext>
              </a:extLst>
            </p:cNvPr>
            <p:cNvSpPr>
              <a:spLocks noChangeArrowheads="1"/>
            </p:cNvSpPr>
            <p:nvPr/>
          </p:nvSpPr>
          <p:spPr bwMode="auto">
            <a:xfrm>
              <a:off x="0" y="3255"/>
              <a:ext cx="5760" cy="432"/>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53257" name="Text Box 10">
              <a:extLst>
                <a:ext uri="{FF2B5EF4-FFF2-40B4-BE49-F238E27FC236}">
                  <a16:creationId xmlns:a16="http://schemas.microsoft.com/office/drawing/2014/main" id="{D887BCE6-57DD-48B7-ED57-640514B338A8}"/>
                </a:ext>
              </a:extLst>
            </p:cNvPr>
            <p:cNvSpPr txBox="1">
              <a:spLocks noChangeArrowheads="1"/>
            </p:cNvSpPr>
            <p:nvPr/>
          </p:nvSpPr>
          <p:spPr bwMode="auto">
            <a:xfrm>
              <a:off x="0" y="3225"/>
              <a:ext cx="576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sz="4800">
                  <a:solidFill>
                    <a:schemeClr val="bg1"/>
                  </a:solidFill>
                  <a:latin typeface="Arial Black" panose="020B0A04020102020204" pitchFamily="34" charset="0"/>
                </a:rPr>
                <a:t>LIMITED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1">
            <a:extLst>
              <a:ext uri="{FF2B5EF4-FFF2-40B4-BE49-F238E27FC236}">
                <a16:creationId xmlns:a16="http://schemas.microsoft.com/office/drawing/2014/main" id="{63A4F76B-5CC5-33A9-19FE-8D44AA40C3B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sp>
        <p:nvSpPr>
          <p:cNvPr id="55299" name="Rectangle 11">
            <a:extLst>
              <a:ext uri="{FF2B5EF4-FFF2-40B4-BE49-F238E27FC236}">
                <a16:creationId xmlns:a16="http://schemas.microsoft.com/office/drawing/2014/main" id="{02510887-88B8-D3E8-1152-97008196BE4D}"/>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55300" name="Text Box 2">
            <a:extLst>
              <a:ext uri="{FF2B5EF4-FFF2-40B4-BE49-F238E27FC236}">
                <a16:creationId xmlns:a16="http://schemas.microsoft.com/office/drawing/2014/main" id="{344479F1-6B39-B99F-36A2-E094A2C40B94}"/>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cs typeface="Arial" panose="020B0604020202020204" pitchFamily="34" charset="0"/>
              </a:rPr>
              <a:t>PROVIDES NONVERBAL FEEDBACK…</a:t>
            </a:r>
          </a:p>
        </p:txBody>
      </p:sp>
      <p:pic>
        <p:nvPicPr>
          <p:cNvPr id="55301" name="Picture 3" descr="styles-Open-Guard">
            <a:extLst>
              <a:ext uri="{FF2B5EF4-FFF2-40B4-BE49-F238E27FC236}">
                <a16:creationId xmlns:a16="http://schemas.microsoft.com/office/drawing/2014/main" id="{F720057A-DE17-05A2-7EA9-09EA9158EA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a:extLst>
              <a:ext uri="{FF2B5EF4-FFF2-40B4-BE49-F238E27FC236}">
                <a16:creationId xmlns:a16="http://schemas.microsoft.com/office/drawing/2014/main" id="{EAA09BF7-A0E0-4DC2-BD44-532BE286E81B}"/>
              </a:ext>
            </a:extLst>
          </p:cNvPr>
          <p:cNvGrpSpPr>
            <a:grpSpLocks/>
          </p:cNvGrpSpPr>
          <p:nvPr/>
        </p:nvGrpSpPr>
        <p:grpSpPr bwMode="auto">
          <a:xfrm>
            <a:off x="1905000" y="3276600"/>
            <a:ext cx="5334000" cy="823913"/>
            <a:chOff x="0" y="2064"/>
            <a:chExt cx="5760" cy="519"/>
          </a:xfrm>
        </p:grpSpPr>
        <p:sp>
          <p:nvSpPr>
            <p:cNvPr id="55306" name="Rectangle 6">
              <a:extLst>
                <a:ext uri="{FF2B5EF4-FFF2-40B4-BE49-F238E27FC236}">
                  <a16:creationId xmlns:a16="http://schemas.microsoft.com/office/drawing/2014/main" id="{CCD8D339-C789-57D0-51CB-0FAF2628488B}"/>
                </a:ext>
              </a:extLst>
            </p:cNvPr>
            <p:cNvSpPr>
              <a:spLocks noChangeArrowheads="1"/>
            </p:cNvSpPr>
            <p:nvPr/>
          </p:nvSpPr>
          <p:spPr bwMode="auto">
            <a:xfrm>
              <a:off x="0" y="2094"/>
              <a:ext cx="5760" cy="432"/>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55307" name="Text Box 7">
              <a:extLst>
                <a:ext uri="{FF2B5EF4-FFF2-40B4-BE49-F238E27FC236}">
                  <a16:creationId xmlns:a16="http://schemas.microsoft.com/office/drawing/2014/main" id="{4374D90D-CA89-5920-B645-B67BED6D7C39}"/>
                </a:ext>
              </a:extLst>
            </p:cNvPr>
            <p:cNvSpPr txBox="1">
              <a:spLocks noChangeArrowheads="1"/>
            </p:cNvSpPr>
            <p:nvPr/>
          </p:nvSpPr>
          <p:spPr bwMode="auto">
            <a:xfrm>
              <a:off x="0" y="2064"/>
              <a:ext cx="576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sz="4800">
                  <a:solidFill>
                    <a:schemeClr val="bg1"/>
                  </a:solidFill>
                  <a:latin typeface="Arial Black" panose="020B0A04020102020204" pitchFamily="34" charset="0"/>
                </a:rPr>
                <a:t>OFTEN</a:t>
              </a:r>
            </a:p>
          </p:txBody>
        </p:sp>
      </p:grpSp>
      <p:grpSp>
        <p:nvGrpSpPr>
          <p:cNvPr id="3" name="Group 8">
            <a:extLst>
              <a:ext uri="{FF2B5EF4-FFF2-40B4-BE49-F238E27FC236}">
                <a16:creationId xmlns:a16="http://schemas.microsoft.com/office/drawing/2014/main" id="{C8B8C7D5-7813-2259-FC50-A1C91B0A62E7}"/>
              </a:ext>
            </a:extLst>
          </p:cNvPr>
          <p:cNvGrpSpPr>
            <a:grpSpLocks/>
          </p:cNvGrpSpPr>
          <p:nvPr/>
        </p:nvGrpSpPr>
        <p:grpSpPr bwMode="auto">
          <a:xfrm>
            <a:off x="1981200" y="5119688"/>
            <a:ext cx="5181600" cy="823912"/>
            <a:chOff x="0" y="3225"/>
            <a:chExt cx="5760" cy="519"/>
          </a:xfrm>
        </p:grpSpPr>
        <p:sp>
          <p:nvSpPr>
            <p:cNvPr id="55304" name="Rectangle 9">
              <a:extLst>
                <a:ext uri="{FF2B5EF4-FFF2-40B4-BE49-F238E27FC236}">
                  <a16:creationId xmlns:a16="http://schemas.microsoft.com/office/drawing/2014/main" id="{C90B30CF-5A77-0D65-EB17-44233925C575}"/>
                </a:ext>
              </a:extLst>
            </p:cNvPr>
            <p:cNvSpPr>
              <a:spLocks noChangeArrowheads="1"/>
            </p:cNvSpPr>
            <p:nvPr/>
          </p:nvSpPr>
          <p:spPr bwMode="auto">
            <a:xfrm>
              <a:off x="0" y="3255"/>
              <a:ext cx="5760" cy="432"/>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55305" name="Text Box 10">
              <a:extLst>
                <a:ext uri="{FF2B5EF4-FFF2-40B4-BE49-F238E27FC236}">
                  <a16:creationId xmlns:a16="http://schemas.microsoft.com/office/drawing/2014/main" id="{01DC7CAB-0FB5-A587-2D73-6BDF2BC4704D}"/>
                </a:ext>
              </a:extLst>
            </p:cNvPr>
            <p:cNvSpPr txBox="1">
              <a:spLocks noChangeArrowheads="1"/>
            </p:cNvSpPr>
            <p:nvPr/>
          </p:nvSpPr>
          <p:spPr bwMode="auto">
            <a:xfrm>
              <a:off x="0" y="3225"/>
              <a:ext cx="576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sz="4800">
                  <a:solidFill>
                    <a:schemeClr val="bg1"/>
                  </a:solidFill>
                  <a:latin typeface="Arial Black" panose="020B0A04020102020204" pitchFamily="34" charset="0"/>
                </a:rPr>
                <a:t>SELDOM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1">
            <a:extLst>
              <a:ext uri="{FF2B5EF4-FFF2-40B4-BE49-F238E27FC236}">
                <a16:creationId xmlns:a16="http://schemas.microsoft.com/office/drawing/2014/main" id="{7F931519-6FA3-710D-FD49-F4914D3D2A8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sp>
        <p:nvSpPr>
          <p:cNvPr id="57347" name="Rectangle 11">
            <a:extLst>
              <a:ext uri="{FF2B5EF4-FFF2-40B4-BE49-F238E27FC236}">
                <a16:creationId xmlns:a16="http://schemas.microsoft.com/office/drawing/2014/main" id="{CB98A21B-9C89-0365-EF4E-CF81B85AECF6}"/>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57348" name="Text Box 2">
            <a:extLst>
              <a:ext uri="{FF2B5EF4-FFF2-40B4-BE49-F238E27FC236}">
                <a16:creationId xmlns:a16="http://schemas.microsoft.com/office/drawing/2014/main" id="{9F733353-0FBC-B9D7-02A1-A6F46D1C0D07}"/>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cs typeface="Arial" panose="020B0604020202020204" pitchFamily="34" charset="0"/>
              </a:rPr>
              <a:t>RESPONDS POSITIVELY TO…</a:t>
            </a:r>
          </a:p>
        </p:txBody>
      </p:sp>
      <p:pic>
        <p:nvPicPr>
          <p:cNvPr id="57349" name="Picture 3" descr="styles-Open-Guard">
            <a:extLst>
              <a:ext uri="{FF2B5EF4-FFF2-40B4-BE49-F238E27FC236}">
                <a16:creationId xmlns:a16="http://schemas.microsoft.com/office/drawing/2014/main" id="{9A12783E-8177-1823-1B31-1FF79E8C7A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a:extLst>
              <a:ext uri="{FF2B5EF4-FFF2-40B4-BE49-F238E27FC236}">
                <a16:creationId xmlns:a16="http://schemas.microsoft.com/office/drawing/2014/main" id="{A39D1BD7-A443-0D99-C850-77A4920FC4A0}"/>
              </a:ext>
            </a:extLst>
          </p:cNvPr>
          <p:cNvGrpSpPr>
            <a:grpSpLocks/>
          </p:cNvGrpSpPr>
          <p:nvPr/>
        </p:nvGrpSpPr>
        <p:grpSpPr bwMode="auto">
          <a:xfrm>
            <a:off x="228600" y="3276600"/>
            <a:ext cx="8686800" cy="641350"/>
            <a:chOff x="0" y="2064"/>
            <a:chExt cx="5760" cy="486"/>
          </a:xfrm>
        </p:grpSpPr>
        <p:sp>
          <p:nvSpPr>
            <p:cNvPr id="57354" name="Rectangle 6">
              <a:extLst>
                <a:ext uri="{FF2B5EF4-FFF2-40B4-BE49-F238E27FC236}">
                  <a16:creationId xmlns:a16="http://schemas.microsoft.com/office/drawing/2014/main" id="{B69D5BD9-6E91-A680-2CDE-0BCFF2B6BEFD}"/>
                </a:ext>
              </a:extLst>
            </p:cNvPr>
            <p:cNvSpPr>
              <a:spLocks noChangeArrowheads="1"/>
            </p:cNvSpPr>
            <p:nvPr/>
          </p:nvSpPr>
          <p:spPr bwMode="auto">
            <a:xfrm>
              <a:off x="0" y="2094"/>
              <a:ext cx="5760" cy="432"/>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57355" name="Text Box 7">
              <a:extLst>
                <a:ext uri="{FF2B5EF4-FFF2-40B4-BE49-F238E27FC236}">
                  <a16:creationId xmlns:a16="http://schemas.microsoft.com/office/drawing/2014/main" id="{59BF98EB-8A0C-042A-CE5A-54BACFC65FCE}"/>
                </a:ext>
              </a:extLst>
            </p:cNvPr>
            <p:cNvSpPr txBox="1">
              <a:spLocks noChangeArrowheads="1"/>
            </p:cNvSpPr>
            <p:nvPr/>
          </p:nvSpPr>
          <p:spPr bwMode="auto">
            <a:xfrm>
              <a:off x="0" y="2064"/>
              <a:ext cx="5760"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sz="3600">
                  <a:solidFill>
                    <a:schemeClr val="bg1"/>
                  </a:solidFill>
                  <a:latin typeface="Arial Black" panose="020B0A04020102020204" pitchFamily="34" charset="0"/>
                </a:rPr>
                <a:t>FEELINGS / VISIONS / CONCEPTS</a:t>
              </a:r>
            </a:p>
          </p:txBody>
        </p:sp>
      </p:grpSp>
      <p:grpSp>
        <p:nvGrpSpPr>
          <p:cNvPr id="3" name="Group 8">
            <a:extLst>
              <a:ext uri="{FF2B5EF4-FFF2-40B4-BE49-F238E27FC236}">
                <a16:creationId xmlns:a16="http://schemas.microsoft.com/office/drawing/2014/main" id="{AA587C20-5149-2077-B3C5-EDAB4790FD8C}"/>
              </a:ext>
            </a:extLst>
          </p:cNvPr>
          <p:cNvGrpSpPr>
            <a:grpSpLocks/>
          </p:cNvGrpSpPr>
          <p:nvPr/>
        </p:nvGrpSpPr>
        <p:grpSpPr bwMode="auto">
          <a:xfrm>
            <a:off x="228600" y="5302250"/>
            <a:ext cx="8686800" cy="641350"/>
            <a:chOff x="0" y="3225"/>
            <a:chExt cx="5760" cy="498"/>
          </a:xfrm>
        </p:grpSpPr>
        <p:sp>
          <p:nvSpPr>
            <p:cNvPr id="57352" name="Rectangle 9">
              <a:extLst>
                <a:ext uri="{FF2B5EF4-FFF2-40B4-BE49-F238E27FC236}">
                  <a16:creationId xmlns:a16="http://schemas.microsoft.com/office/drawing/2014/main" id="{97AF6A04-0AAF-E0C1-BDC3-89A7171D2182}"/>
                </a:ext>
              </a:extLst>
            </p:cNvPr>
            <p:cNvSpPr>
              <a:spLocks noChangeArrowheads="1"/>
            </p:cNvSpPr>
            <p:nvPr/>
          </p:nvSpPr>
          <p:spPr bwMode="auto">
            <a:xfrm>
              <a:off x="0" y="3255"/>
              <a:ext cx="5760" cy="432"/>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57353" name="Text Box 10">
              <a:extLst>
                <a:ext uri="{FF2B5EF4-FFF2-40B4-BE49-F238E27FC236}">
                  <a16:creationId xmlns:a16="http://schemas.microsoft.com/office/drawing/2014/main" id="{5E609004-9304-C0AE-BF0A-98A9A8DDAAE4}"/>
                </a:ext>
              </a:extLst>
            </p:cNvPr>
            <p:cNvSpPr txBox="1">
              <a:spLocks noChangeArrowheads="1"/>
            </p:cNvSpPr>
            <p:nvPr/>
          </p:nvSpPr>
          <p:spPr bwMode="auto">
            <a:xfrm>
              <a:off x="0" y="3225"/>
              <a:ext cx="5760"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sz="3600">
                  <a:solidFill>
                    <a:schemeClr val="bg1"/>
                  </a:solidFill>
                  <a:latin typeface="Arial Black" panose="020B0A04020102020204" pitchFamily="34" charset="0"/>
                </a:rPr>
                <a:t>REALITY / EXPERIENCES / DATA</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1">
            <a:extLst>
              <a:ext uri="{FF2B5EF4-FFF2-40B4-BE49-F238E27FC236}">
                <a16:creationId xmlns:a16="http://schemas.microsoft.com/office/drawing/2014/main" id="{50513051-CB52-F537-921F-2875A754FF1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sp>
        <p:nvSpPr>
          <p:cNvPr id="59395" name="Rectangle 5">
            <a:extLst>
              <a:ext uri="{FF2B5EF4-FFF2-40B4-BE49-F238E27FC236}">
                <a16:creationId xmlns:a16="http://schemas.microsoft.com/office/drawing/2014/main" id="{08D22BAB-0FB2-7D4A-5566-903A5D510D82}"/>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59396" name="Text Box 2">
            <a:extLst>
              <a:ext uri="{FF2B5EF4-FFF2-40B4-BE49-F238E27FC236}">
                <a16:creationId xmlns:a16="http://schemas.microsoft.com/office/drawing/2014/main" id="{00F2E348-AEBC-2E97-3DAE-983318F48881}"/>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cs typeface="Arial" panose="020B0604020202020204" pitchFamily="34" charset="0"/>
              </a:rPr>
              <a:t>Are You More Open or Guarded?</a:t>
            </a:r>
          </a:p>
        </p:txBody>
      </p:sp>
      <p:pic>
        <p:nvPicPr>
          <p:cNvPr id="59397" name="Picture 3" descr="styles-Open-Guard">
            <a:extLst>
              <a:ext uri="{FF2B5EF4-FFF2-40B4-BE49-F238E27FC236}">
                <a16:creationId xmlns:a16="http://schemas.microsoft.com/office/drawing/2014/main" id="{8718099D-A5B0-19A8-7005-4D2F5749FC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1">
            <a:extLst>
              <a:ext uri="{FF2B5EF4-FFF2-40B4-BE49-F238E27FC236}">
                <a16:creationId xmlns:a16="http://schemas.microsoft.com/office/drawing/2014/main" id="{71E631AD-F184-478F-2B10-AD101EC7521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sp>
        <p:nvSpPr>
          <p:cNvPr id="61443" name="Rectangle 5">
            <a:extLst>
              <a:ext uri="{FF2B5EF4-FFF2-40B4-BE49-F238E27FC236}">
                <a16:creationId xmlns:a16="http://schemas.microsoft.com/office/drawing/2014/main" id="{634745E3-59E7-1E5B-DD83-F78209E37B84}"/>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61444" name="Text Box 2">
            <a:extLst>
              <a:ext uri="{FF2B5EF4-FFF2-40B4-BE49-F238E27FC236}">
                <a16:creationId xmlns:a16="http://schemas.microsoft.com/office/drawing/2014/main" id="{48F9A636-472B-3FDF-30DA-65C1CC6FEA97}"/>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cs typeface="Arial" panose="020B0604020202020204" pitchFamily="34" charset="0"/>
              </a:rPr>
              <a:t>Their Natural Pace</a:t>
            </a:r>
          </a:p>
        </p:txBody>
      </p:sp>
      <p:pic>
        <p:nvPicPr>
          <p:cNvPr id="61445" name="Picture 3" descr="styles-Indirect-Direct">
            <a:extLst>
              <a:ext uri="{FF2B5EF4-FFF2-40B4-BE49-F238E27FC236}">
                <a16:creationId xmlns:a16="http://schemas.microsoft.com/office/drawing/2014/main" id="{C51FBE97-BEF0-F4CC-DABC-C203483BFD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a:extLst>
              <a:ext uri="{FF2B5EF4-FFF2-40B4-BE49-F238E27FC236}">
                <a16:creationId xmlns:a16="http://schemas.microsoft.com/office/drawing/2014/main" id="{F97498D9-B6C6-E5A7-8BFA-10018BDD016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19459" name="Rectangle 2">
            <a:extLst>
              <a:ext uri="{FF2B5EF4-FFF2-40B4-BE49-F238E27FC236}">
                <a16:creationId xmlns:a16="http://schemas.microsoft.com/office/drawing/2014/main" id="{1D4EBA83-DFBE-5223-FB4F-BD59AC774253}"/>
              </a:ext>
            </a:extLst>
          </p:cNvPr>
          <p:cNvSpPr>
            <a:spLocks noGrp="1" noChangeArrowheads="1"/>
          </p:cNvSpPr>
          <p:nvPr>
            <p:ph type="title"/>
          </p:nvPr>
        </p:nvSpPr>
        <p:spPr>
          <a:xfrm>
            <a:off x="228600" y="1600200"/>
            <a:ext cx="8686800" cy="762000"/>
          </a:xfrm>
        </p:spPr>
        <p:txBody>
          <a:bodyPr/>
          <a:lstStyle/>
          <a:p>
            <a:pPr eaLnBrk="1" hangingPunct="1"/>
            <a:r>
              <a:rPr lang="en-US" altLang="en-US"/>
              <a:t>Seeing the World Through a New Lens</a:t>
            </a:r>
          </a:p>
        </p:txBody>
      </p:sp>
      <p:pic>
        <p:nvPicPr>
          <p:cNvPr id="125959" name="Picture 7" descr="sunglasses-gray">
            <a:extLst>
              <a:ext uri="{FF2B5EF4-FFF2-40B4-BE49-F238E27FC236}">
                <a16:creationId xmlns:a16="http://schemas.microsoft.com/office/drawing/2014/main" id="{9DE43456-F1C7-3AD6-FC40-D9D71674EB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971800"/>
            <a:ext cx="5486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0" name="Picture 8" descr="sunglasses-colors">
            <a:extLst>
              <a:ext uri="{FF2B5EF4-FFF2-40B4-BE49-F238E27FC236}">
                <a16:creationId xmlns:a16="http://schemas.microsoft.com/office/drawing/2014/main" id="{43746327-5400-C374-D445-44005B802C48}"/>
              </a:ext>
            </a:extLst>
          </p:cNvPr>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1828800" y="2971800"/>
            <a:ext cx="5486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5959"/>
                                        </p:tgtEl>
                                        <p:attrNameLst>
                                          <p:attrName>style.visibility</p:attrName>
                                        </p:attrNameLst>
                                      </p:cBhvr>
                                      <p:to>
                                        <p:strVal val="visible"/>
                                      </p:to>
                                    </p:set>
                                    <p:animEffect transition="in" filter="fade">
                                      <p:cBhvr>
                                        <p:cTn id="7" dur="2000"/>
                                        <p:tgtEl>
                                          <p:spTgt spid="1259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5960"/>
                                        </p:tgtEl>
                                        <p:attrNameLst>
                                          <p:attrName>style.visibility</p:attrName>
                                        </p:attrNameLst>
                                      </p:cBhvr>
                                      <p:to>
                                        <p:strVal val="visible"/>
                                      </p:to>
                                    </p:set>
                                    <p:animEffect transition="in" filter="fade">
                                      <p:cBhvr>
                                        <p:cTn id="12" dur="2000"/>
                                        <p:tgtEl>
                                          <p:spTgt spid="1259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1">
            <a:extLst>
              <a:ext uri="{FF2B5EF4-FFF2-40B4-BE49-F238E27FC236}">
                <a16:creationId xmlns:a16="http://schemas.microsoft.com/office/drawing/2014/main" id="{832FE203-DD85-38E0-C271-4EEB4F18AB5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sp>
        <p:nvSpPr>
          <p:cNvPr id="63491" name="Rectangle 8">
            <a:extLst>
              <a:ext uri="{FF2B5EF4-FFF2-40B4-BE49-F238E27FC236}">
                <a16:creationId xmlns:a16="http://schemas.microsoft.com/office/drawing/2014/main" id="{9B6CEA8F-DA6C-1DA8-4E89-655F85B1D417}"/>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63492" name="Text Box 2">
            <a:extLst>
              <a:ext uri="{FF2B5EF4-FFF2-40B4-BE49-F238E27FC236}">
                <a16:creationId xmlns:a16="http://schemas.microsoft.com/office/drawing/2014/main" id="{9E691829-B7C6-B472-FA22-83CCA3E81EA9}"/>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cs typeface="Arial" panose="020B0604020202020204" pitchFamily="34" charset="0"/>
              </a:rPr>
              <a:t>Driven to Achieve, Influence and/or Control</a:t>
            </a:r>
          </a:p>
        </p:txBody>
      </p:sp>
      <p:pic>
        <p:nvPicPr>
          <p:cNvPr id="63493" name="Picture 3" descr="styles-Indirect-Direct">
            <a:extLst>
              <a:ext uri="{FF2B5EF4-FFF2-40B4-BE49-F238E27FC236}">
                <a16:creationId xmlns:a16="http://schemas.microsoft.com/office/drawing/2014/main" id="{5E5B042A-6A72-5821-1DA9-D4E0810F3B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Rectangle 5">
            <a:extLst>
              <a:ext uri="{FF2B5EF4-FFF2-40B4-BE49-F238E27FC236}">
                <a16:creationId xmlns:a16="http://schemas.microsoft.com/office/drawing/2014/main" id="{DEB0AE3F-CA08-492D-CA49-558069F4A7C5}"/>
              </a:ext>
            </a:extLst>
          </p:cNvPr>
          <p:cNvSpPr>
            <a:spLocks noChangeArrowheads="1"/>
          </p:cNvSpPr>
          <p:nvPr/>
        </p:nvSpPr>
        <p:spPr bwMode="auto">
          <a:xfrm>
            <a:off x="0" y="2438400"/>
            <a:ext cx="4572000" cy="44196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56326" name="Text Box 6">
            <a:extLst>
              <a:ext uri="{FF2B5EF4-FFF2-40B4-BE49-F238E27FC236}">
                <a16:creationId xmlns:a16="http://schemas.microsoft.com/office/drawing/2014/main" id="{881365EA-B238-BA8F-96EB-F8A6B2D8273B}"/>
              </a:ext>
            </a:extLst>
          </p:cNvPr>
          <p:cNvSpPr txBox="1">
            <a:spLocks noChangeArrowheads="1"/>
          </p:cNvSpPr>
          <p:nvPr/>
        </p:nvSpPr>
        <p:spPr bwMode="auto">
          <a:xfrm>
            <a:off x="5029200" y="5153025"/>
            <a:ext cx="4038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50000"/>
              </a:spcBef>
            </a:pPr>
            <a:r>
              <a:rPr lang="en-US" altLang="en-US" sz="2400" b="1">
                <a:solidFill>
                  <a:schemeClr val="bg1"/>
                </a:solidFill>
                <a:latin typeface="Arial Narrow" panose="020B0606020202030204" pitchFamily="34" charset="0"/>
              </a:rPr>
              <a:t> Readily Takes Risks</a:t>
            </a:r>
          </a:p>
          <a:p>
            <a:pPr>
              <a:spcBef>
                <a:spcPct val="50000"/>
              </a:spcBef>
            </a:pPr>
            <a:r>
              <a:rPr lang="en-US" altLang="en-US" sz="2400" b="1">
                <a:solidFill>
                  <a:schemeClr val="bg1"/>
                </a:solidFill>
                <a:latin typeface="Arial Narrow" panose="020B0606020202030204" pitchFamily="34" charset="0"/>
              </a:rPr>
              <a:t> Driven by Need to </a:t>
            </a:r>
            <a:r>
              <a:rPr lang="en-US" altLang="en-US" sz="2400" b="1" u="sng">
                <a:solidFill>
                  <a:schemeClr val="bg1"/>
                </a:solidFill>
                <a:latin typeface="Arial Narrow" panose="020B0606020202030204" pitchFamily="34" charset="0"/>
              </a:rPr>
              <a:t>Accomplish</a:t>
            </a:r>
          </a:p>
          <a:p>
            <a:pPr>
              <a:spcBef>
                <a:spcPct val="50000"/>
              </a:spcBef>
            </a:pPr>
            <a:endParaRPr lang="en-US" altLang="en-US" sz="2400" b="1">
              <a:solidFill>
                <a:schemeClr val="bg1"/>
              </a:solidFill>
              <a:latin typeface="Arial Narrow" panose="020B0606020202030204" pitchFamily="34" charset="0"/>
            </a:endParaRPr>
          </a:p>
        </p:txBody>
      </p:sp>
      <p:sp>
        <p:nvSpPr>
          <p:cNvPr id="56327" name="Text Box 7">
            <a:extLst>
              <a:ext uri="{FF2B5EF4-FFF2-40B4-BE49-F238E27FC236}">
                <a16:creationId xmlns:a16="http://schemas.microsoft.com/office/drawing/2014/main" id="{1C84CC6E-1B01-D248-86BA-B09FF7027922}"/>
              </a:ext>
            </a:extLst>
          </p:cNvPr>
          <p:cNvSpPr txBox="1">
            <a:spLocks noChangeArrowheads="1"/>
          </p:cNvSpPr>
          <p:nvPr/>
        </p:nvSpPr>
        <p:spPr bwMode="auto">
          <a:xfrm>
            <a:off x="5105400" y="2867025"/>
            <a:ext cx="3962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50000"/>
              </a:spcBef>
            </a:pPr>
            <a:r>
              <a:rPr lang="en-US" altLang="en-US" sz="2400" b="1">
                <a:solidFill>
                  <a:schemeClr val="bg1"/>
                </a:solidFill>
                <a:latin typeface="Arial Narrow" panose="020B0606020202030204" pitchFamily="34" charset="0"/>
              </a:rPr>
              <a:t> Fast-paced / Confident</a:t>
            </a:r>
          </a:p>
          <a:p>
            <a:pPr>
              <a:spcBef>
                <a:spcPct val="50000"/>
              </a:spcBef>
            </a:pPr>
            <a:r>
              <a:rPr lang="en-US" altLang="en-US" sz="2400" b="1">
                <a:solidFill>
                  <a:schemeClr val="bg1"/>
                </a:solidFill>
                <a:latin typeface="Arial Narrow" panose="020B0606020202030204" pitchFamily="34" charset="0"/>
              </a:rPr>
              <a:t> Extroverted; Talks and Tells</a:t>
            </a:r>
          </a:p>
          <a:p>
            <a:pPr>
              <a:spcBef>
                <a:spcPct val="50000"/>
              </a:spcBef>
            </a:pPr>
            <a:endParaRPr lang="en-US" altLang="en-US" sz="2400" b="1">
              <a:solidFill>
                <a:schemeClr val="bg1"/>
              </a:solidFill>
              <a:latin typeface="Arial Narrow" panose="020B0606020202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6327"/>
                                        </p:tgtEl>
                                        <p:attrNameLst>
                                          <p:attrName>style.visibility</p:attrName>
                                        </p:attrNameLst>
                                      </p:cBhvr>
                                      <p:to>
                                        <p:strVal val="visible"/>
                                      </p:to>
                                    </p:set>
                                    <p:animEffect transition="in" filter="fade">
                                      <p:cBhvr>
                                        <p:cTn id="7" dur="2000"/>
                                        <p:tgtEl>
                                          <p:spTgt spid="563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6326"/>
                                        </p:tgtEl>
                                        <p:attrNameLst>
                                          <p:attrName>style.visibility</p:attrName>
                                        </p:attrNameLst>
                                      </p:cBhvr>
                                      <p:to>
                                        <p:strVal val="visible"/>
                                      </p:to>
                                    </p:set>
                                    <p:animEffect transition="in" filter="fade">
                                      <p:cBhvr>
                                        <p:cTn id="12" dur="2000"/>
                                        <p:tgtEl>
                                          <p:spTgt spid="56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6" grpId="0"/>
      <p:bldP spid="563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1">
            <a:extLst>
              <a:ext uri="{FF2B5EF4-FFF2-40B4-BE49-F238E27FC236}">
                <a16:creationId xmlns:a16="http://schemas.microsoft.com/office/drawing/2014/main" id="{DC3E550D-EDCF-8541-618B-DD756235836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sp>
        <p:nvSpPr>
          <p:cNvPr id="65539" name="Rectangle 8">
            <a:extLst>
              <a:ext uri="{FF2B5EF4-FFF2-40B4-BE49-F238E27FC236}">
                <a16:creationId xmlns:a16="http://schemas.microsoft.com/office/drawing/2014/main" id="{7192A482-83C6-2B1F-82C0-C43A02AB2228}"/>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65540" name="Text Box 2">
            <a:extLst>
              <a:ext uri="{FF2B5EF4-FFF2-40B4-BE49-F238E27FC236}">
                <a16:creationId xmlns:a16="http://schemas.microsoft.com/office/drawing/2014/main" id="{0810E652-17E0-9C26-8065-F6DCC7996729}"/>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rPr>
              <a:t>Driven by a Need for Certainty and/or Security</a:t>
            </a:r>
          </a:p>
        </p:txBody>
      </p:sp>
      <p:pic>
        <p:nvPicPr>
          <p:cNvPr id="65541" name="Picture 3" descr="styles-Indirect-Direct">
            <a:extLst>
              <a:ext uri="{FF2B5EF4-FFF2-40B4-BE49-F238E27FC236}">
                <a16:creationId xmlns:a16="http://schemas.microsoft.com/office/drawing/2014/main" id="{EBB55CE0-D950-4638-BEDF-77536E47D2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Rectangle 5">
            <a:extLst>
              <a:ext uri="{FF2B5EF4-FFF2-40B4-BE49-F238E27FC236}">
                <a16:creationId xmlns:a16="http://schemas.microsoft.com/office/drawing/2014/main" id="{FCA0DC38-7DFA-3493-DF6F-CC2149839759}"/>
              </a:ext>
            </a:extLst>
          </p:cNvPr>
          <p:cNvSpPr>
            <a:spLocks noChangeArrowheads="1"/>
          </p:cNvSpPr>
          <p:nvPr/>
        </p:nvSpPr>
        <p:spPr bwMode="auto">
          <a:xfrm>
            <a:off x="4572000" y="2438400"/>
            <a:ext cx="4572000" cy="44196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58374" name="Text Box 6">
            <a:extLst>
              <a:ext uri="{FF2B5EF4-FFF2-40B4-BE49-F238E27FC236}">
                <a16:creationId xmlns:a16="http://schemas.microsoft.com/office/drawing/2014/main" id="{6279E965-322E-0A29-0E14-5977F9BBF294}"/>
              </a:ext>
            </a:extLst>
          </p:cNvPr>
          <p:cNvSpPr txBox="1">
            <a:spLocks noChangeArrowheads="1"/>
          </p:cNvSpPr>
          <p:nvPr/>
        </p:nvSpPr>
        <p:spPr bwMode="auto">
          <a:xfrm>
            <a:off x="228600" y="5153025"/>
            <a:ext cx="4038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50000"/>
              </a:spcBef>
            </a:pPr>
            <a:r>
              <a:rPr lang="en-US" altLang="en-US" sz="2400" b="1">
                <a:solidFill>
                  <a:schemeClr val="tx1"/>
                </a:solidFill>
                <a:latin typeface="Arial Narrow" panose="020B0606020202030204" pitchFamily="34" charset="0"/>
              </a:rPr>
              <a:t> Slow to Take Risks</a:t>
            </a:r>
          </a:p>
          <a:p>
            <a:pPr>
              <a:spcBef>
                <a:spcPct val="50000"/>
              </a:spcBef>
            </a:pPr>
            <a:r>
              <a:rPr lang="en-US" altLang="en-US" sz="2400" b="1">
                <a:solidFill>
                  <a:schemeClr val="tx1"/>
                </a:solidFill>
                <a:latin typeface="Arial Narrow" panose="020B0606020202030204" pitchFamily="34" charset="0"/>
              </a:rPr>
              <a:t> Driven by Need to </a:t>
            </a:r>
            <a:r>
              <a:rPr lang="en-US" altLang="en-US" sz="2400" b="1" u="sng">
                <a:solidFill>
                  <a:schemeClr val="tx1"/>
                </a:solidFill>
                <a:latin typeface="Arial Narrow" panose="020B0606020202030204" pitchFamily="34" charset="0"/>
              </a:rPr>
              <a:t>Be Certain</a:t>
            </a:r>
          </a:p>
          <a:p>
            <a:pPr>
              <a:spcBef>
                <a:spcPct val="50000"/>
              </a:spcBef>
            </a:pPr>
            <a:endParaRPr lang="en-US" altLang="en-US" sz="2400" b="1">
              <a:solidFill>
                <a:schemeClr val="bg1"/>
              </a:solidFill>
              <a:latin typeface="Arial Narrow" panose="020B0606020202030204" pitchFamily="34" charset="0"/>
            </a:endParaRPr>
          </a:p>
        </p:txBody>
      </p:sp>
      <p:sp>
        <p:nvSpPr>
          <p:cNvPr id="58375" name="Text Box 7">
            <a:extLst>
              <a:ext uri="{FF2B5EF4-FFF2-40B4-BE49-F238E27FC236}">
                <a16:creationId xmlns:a16="http://schemas.microsoft.com/office/drawing/2014/main" id="{751CEE6A-9C93-5E71-55CF-46C6738DE2AC}"/>
              </a:ext>
            </a:extLst>
          </p:cNvPr>
          <p:cNvSpPr txBox="1">
            <a:spLocks noChangeArrowheads="1"/>
          </p:cNvSpPr>
          <p:nvPr/>
        </p:nvSpPr>
        <p:spPr bwMode="auto">
          <a:xfrm>
            <a:off x="304800" y="2867025"/>
            <a:ext cx="3962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50000"/>
              </a:spcBef>
            </a:pPr>
            <a:r>
              <a:rPr lang="en-US" altLang="en-US" sz="2400" b="1">
                <a:solidFill>
                  <a:schemeClr val="bg1"/>
                </a:solidFill>
                <a:latin typeface="Arial Narrow" panose="020B0606020202030204" pitchFamily="34" charset="0"/>
              </a:rPr>
              <a:t> Easy-Going / Cooperative</a:t>
            </a:r>
          </a:p>
          <a:p>
            <a:pPr>
              <a:spcBef>
                <a:spcPct val="50000"/>
              </a:spcBef>
            </a:pPr>
            <a:r>
              <a:rPr lang="en-US" altLang="en-US" sz="2400" b="1">
                <a:solidFill>
                  <a:schemeClr val="bg1"/>
                </a:solidFill>
                <a:latin typeface="Arial Narrow" panose="020B0606020202030204" pitchFamily="34" charset="0"/>
              </a:rPr>
              <a:t> Introverted; Asks and Listens</a:t>
            </a:r>
          </a:p>
          <a:p>
            <a:pPr>
              <a:spcBef>
                <a:spcPct val="50000"/>
              </a:spcBef>
            </a:pPr>
            <a:endParaRPr lang="en-US" altLang="en-US" sz="2400" b="1">
              <a:solidFill>
                <a:schemeClr val="bg1"/>
              </a:solidFill>
              <a:latin typeface="Arial Narrow" panose="020B0606020202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8375"/>
                                        </p:tgtEl>
                                        <p:attrNameLst>
                                          <p:attrName>style.visibility</p:attrName>
                                        </p:attrNameLst>
                                      </p:cBhvr>
                                      <p:to>
                                        <p:strVal val="visible"/>
                                      </p:to>
                                    </p:set>
                                    <p:animEffect transition="in" filter="fade">
                                      <p:cBhvr>
                                        <p:cTn id="7" dur="2000"/>
                                        <p:tgtEl>
                                          <p:spTgt spid="583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8374"/>
                                        </p:tgtEl>
                                        <p:attrNameLst>
                                          <p:attrName>style.visibility</p:attrName>
                                        </p:attrNameLst>
                                      </p:cBhvr>
                                      <p:to>
                                        <p:strVal val="visible"/>
                                      </p:to>
                                    </p:set>
                                    <p:animEffect transition="in" filter="fade">
                                      <p:cBhvr>
                                        <p:cTn id="12" dur="2000"/>
                                        <p:tgtEl>
                                          <p:spTgt spid="58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4" grpId="0"/>
      <p:bldP spid="5837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1">
            <a:extLst>
              <a:ext uri="{FF2B5EF4-FFF2-40B4-BE49-F238E27FC236}">
                <a16:creationId xmlns:a16="http://schemas.microsoft.com/office/drawing/2014/main" id="{BEF5197D-1283-7EFA-462A-DA633DC413B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sp>
        <p:nvSpPr>
          <p:cNvPr id="67587" name="Rectangle 15">
            <a:extLst>
              <a:ext uri="{FF2B5EF4-FFF2-40B4-BE49-F238E27FC236}">
                <a16:creationId xmlns:a16="http://schemas.microsoft.com/office/drawing/2014/main" id="{1D3D5081-3C50-8E70-3A80-FE5A4EAA99C2}"/>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67588" name="Text Box 2">
            <a:extLst>
              <a:ext uri="{FF2B5EF4-FFF2-40B4-BE49-F238E27FC236}">
                <a16:creationId xmlns:a16="http://schemas.microsoft.com/office/drawing/2014/main" id="{0F84EAC5-2E08-2083-CE48-A3E3EAB4AB55}"/>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rPr>
              <a:t>APPROACHES RISKS…</a:t>
            </a:r>
          </a:p>
        </p:txBody>
      </p:sp>
      <p:pic>
        <p:nvPicPr>
          <p:cNvPr id="67589" name="Picture 3" descr="styles-Indirect-Direct">
            <a:extLst>
              <a:ext uri="{FF2B5EF4-FFF2-40B4-BE49-F238E27FC236}">
                <a16:creationId xmlns:a16="http://schemas.microsoft.com/office/drawing/2014/main" id="{A0416DAB-20DA-4107-A360-F0022B26FD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Rectangle 5">
            <a:extLst>
              <a:ext uri="{FF2B5EF4-FFF2-40B4-BE49-F238E27FC236}">
                <a16:creationId xmlns:a16="http://schemas.microsoft.com/office/drawing/2014/main" id="{A8453010-FED1-B523-403C-8BC8E51AE438}"/>
              </a:ext>
            </a:extLst>
          </p:cNvPr>
          <p:cNvSpPr>
            <a:spLocks noChangeArrowheads="1"/>
          </p:cNvSpPr>
          <p:nvPr/>
        </p:nvSpPr>
        <p:spPr bwMode="auto">
          <a:xfrm>
            <a:off x="4572000" y="24384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67591" name="Rectangle 6">
            <a:extLst>
              <a:ext uri="{FF2B5EF4-FFF2-40B4-BE49-F238E27FC236}">
                <a16:creationId xmlns:a16="http://schemas.microsoft.com/office/drawing/2014/main" id="{C0530F35-15D9-5045-2AF9-B1099AB7D8D5}"/>
              </a:ext>
            </a:extLst>
          </p:cNvPr>
          <p:cNvSpPr>
            <a:spLocks noChangeArrowheads="1"/>
          </p:cNvSpPr>
          <p:nvPr/>
        </p:nvSpPr>
        <p:spPr bwMode="auto">
          <a:xfrm>
            <a:off x="4572000" y="51816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67592" name="Rectangle 7">
            <a:extLst>
              <a:ext uri="{FF2B5EF4-FFF2-40B4-BE49-F238E27FC236}">
                <a16:creationId xmlns:a16="http://schemas.microsoft.com/office/drawing/2014/main" id="{6ED53C01-EDA5-74EE-0409-0319A4D16F22}"/>
              </a:ext>
            </a:extLst>
          </p:cNvPr>
          <p:cNvSpPr>
            <a:spLocks noChangeArrowheads="1"/>
          </p:cNvSpPr>
          <p:nvPr/>
        </p:nvSpPr>
        <p:spPr bwMode="auto">
          <a:xfrm>
            <a:off x="0" y="24384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67593" name="Rectangle 8">
            <a:extLst>
              <a:ext uri="{FF2B5EF4-FFF2-40B4-BE49-F238E27FC236}">
                <a16:creationId xmlns:a16="http://schemas.microsoft.com/office/drawing/2014/main" id="{B3222A16-8B54-DAF6-CA6E-99C68E31B461}"/>
              </a:ext>
            </a:extLst>
          </p:cNvPr>
          <p:cNvSpPr>
            <a:spLocks noChangeArrowheads="1"/>
          </p:cNvSpPr>
          <p:nvPr/>
        </p:nvSpPr>
        <p:spPr bwMode="auto">
          <a:xfrm>
            <a:off x="0" y="51816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grpSp>
        <p:nvGrpSpPr>
          <p:cNvPr id="2" name="Group 9">
            <a:extLst>
              <a:ext uri="{FF2B5EF4-FFF2-40B4-BE49-F238E27FC236}">
                <a16:creationId xmlns:a16="http://schemas.microsoft.com/office/drawing/2014/main" id="{ED204A30-6E2C-D08D-F78A-27D0816ACAAF}"/>
              </a:ext>
            </a:extLst>
          </p:cNvPr>
          <p:cNvGrpSpPr>
            <a:grpSpLocks/>
          </p:cNvGrpSpPr>
          <p:nvPr/>
        </p:nvGrpSpPr>
        <p:grpSpPr bwMode="auto">
          <a:xfrm>
            <a:off x="0" y="3397250"/>
            <a:ext cx="4419600" cy="2439988"/>
            <a:chOff x="0" y="2140"/>
            <a:chExt cx="2784" cy="1537"/>
          </a:xfrm>
        </p:grpSpPr>
        <p:sp>
          <p:nvSpPr>
            <p:cNvPr id="67598" name="Text Box 10">
              <a:extLst>
                <a:ext uri="{FF2B5EF4-FFF2-40B4-BE49-F238E27FC236}">
                  <a16:creationId xmlns:a16="http://schemas.microsoft.com/office/drawing/2014/main" id="{A63155AC-25DD-76D9-27B7-A8B5BDCA0368}"/>
                </a:ext>
              </a:extLst>
            </p:cNvPr>
            <p:cNvSpPr txBox="1">
              <a:spLocks noChangeArrowheads="1"/>
            </p:cNvSpPr>
            <p:nvPr/>
          </p:nvSpPr>
          <p:spPr bwMode="auto">
            <a:xfrm>
              <a:off x="0" y="2140"/>
              <a:ext cx="27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a:solidFill>
                    <a:schemeClr val="bg1"/>
                  </a:solidFill>
                  <a:latin typeface="Arial Black" panose="020B0A04020102020204" pitchFamily="34" charset="0"/>
                </a:rPr>
                <a:t>SLOWLY</a:t>
              </a:r>
            </a:p>
          </p:txBody>
        </p:sp>
        <p:sp>
          <p:nvSpPr>
            <p:cNvPr id="67599" name="Text Box 11">
              <a:extLst>
                <a:ext uri="{FF2B5EF4-FFF2-40B4-BE49-F238E27FC236}">
                  <a16:creationId xmlns:a16="http://schemas.microsoft.com/office/drawing/2014/main" id="{DE439BE0-506F-3B2E-38BA-3999958644B0}"/>
                </a:ext>
              </a:extLst>
            </p:cNvPr>
            <p:cNvSpPr txBox="1">
              <a:spLocks noChangeArrowheads="1"/>
            </p:cNvSpPr>
            <p:nvPr/>
          </p:nvSpPr>
          <p:spPr bwMode="auto">
            <a:xfrm>
              <a:off x="48" y="3312"/>
              <a:ext cx="26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a:solidFill>
                    <a:schemeClr val="bg1"/>
                  </a:solidFill>
                  <a:latin typeface="Arial Black" panose="020B0A04020102020204" pitchFamily="34" charset="0"/>
                </a:rPr>
                <a:t>CAUTIOUSLY</a:t>
              </a:r>
            </a:p>
          </p:txBody>
        </p:sp>
      </p:grpSp>
      <p:grpSp>
        <p:nvGrpSpPr>
          <p:cNvPr id="3" name="Group 12">
            <a:extLst>
              <a:ext uri="{FF2B5EF4-FFF2-40B4-BE49-F238E27FC236}">
                <a16:creationId xmlns:a16="http://schemas.microsoft.com/office/drawing/2014/main" id="{6895BCD2-4C74-8ED0-0712-C190A1D8F855}"/>
              </a:ext>
            </a:extLst>
          </p:cNvPr>
          <p:cNvGrpSpPr>
            <a:grpSpLocks/>
          </p:cNvGrpSpPr>
          <p:nvPr/>
        </p:nvGrpSpPr>
        <p:grpSpPr bwMode="auto">
          <a:xfrm>
            <a:off x="4724400" y="3398838"/>
            <a:ext cx="4419600" cy="2439987"/>
            <a:chOff x="0" y="2140"/>
            <a:chExt cx="2784" cy="1537"/>
          </a:xfrm>
        </p:grpSpPr>
        <p:sp>
          <p:nvSpPr>
            <p:cNvPr id="67596" name="Text Box 13">
              <a:extLst>
                <a:ext uri="{FF2B5EF4-FFF2-40B4-BE49-F238E27FC236}">
                  <a16:creationId xmlns:a16="http://schemas.microsoft.com/office/drawing/2014/main" id="{527E1E6B-3BB2-FE52-E254-759AD3C641F6}"/>
                </a:ext>
              </a:extLst>
            </p:cNvPr>
            <p:cNvSpPr txBox="1">
              <a:spLocks noChangeArrowheads="1"/>
            </p:cNvSpPr>
            <p:nvPr/>
          </p:nvSpPr>
          <p:spPr bwMode="auto">
            <a:xfrm>
              <a:off x="0" y="2140"/>
              <a:ext cx="27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a:solidFill>
                    <a:schemeClr val="bg1"/>
                  </a:solidFill>
                  <a:latin typeface="Arial Black" panose="020B0A04020102020204" pitchFamily="34" charset="0"/>
                </a:rPr>
                <a:t>SPONTANEOUSLY</a:t>
              </a:r>
            </a:p>
          </p:txBody>
        </p:sp>
        <p:sp>
          <p:nvSpPr>
            <p:cNvPr id="67597" name="Text Box 14">
              <a:extLst>
                <a:ext uri="{FF2B5EF4-FFF2-40B4-BE49-F238E27FC236}">
                  <a16:creationId xmlns:a16="http://schemas.microsoft.com/office/drawing/2014/main" id="{EA7DE12A-EC0A-AFBE-E5DB-30AF19031B35}"/>
                </a:ext>
              </a:extLst>
            </p:cNvPr>
            <p:cNvSpPr txBox="1">
              <a:spLocks noChangeArrowheads="1"/>
            </p:cNvSpPr>
            <p:nvPr/>
          </p:nvSpPr>
          <p:spPr bwMode="auto">
            <a:xfrm>
              <a:off x="48" y="3312"/>
              <a:ext cx="26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a:solidFill>
                    <a:schemeClr val="bg1"/>
                  </a:solidFill>
                  <a:latin typeface="Arial Black" panose="020B0A04020102020204" pitchFamily="34" charset="0"/>
                </a:rPr>
                <a:t>QUICKLY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1">
            <a:extLst>
              <a:ext uri="{FF2B5EF4-FFF2-40B4-BE49-F238E27FC236}">
                <a16:creationId xmlns:a16="http://schemas.microsoft.com/office/drawing/2014/main" id="{B688D875-55E4-160C-2AA1-1B31510C18F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sp>
        <p:nvSpPr>
          <p:cNvPr id="69635" name="Rectangle 15">
            <a:extLst>
              <a:ext uri="{FF2B5EF4-FFF2-40B4-BE49-F238E27FC236}">
                <a16:creationId xmlns:a16="http://schemas.microsoft.com/office/drawing/2014/main" id="{00CBAC5C-4968-9139-3AE1-7390CC91668E}"/>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69636" name="Text Box 2">
            <a:extLst>
              <a:ext uri="{FF2B5EF4-FFF2-40B4-BE49-F238E27FC236}">
                <a16:creationId xmlns:a16="http://schemas.microsoft.com/office/drawing/2014/main" id="{DE497F2E-F12F-BDC3-14AE-64C55B38590B}"/>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rPr>
              <a:t>DURING GROUP CONVERSATIONS…</a:t>
            </a:r>
          </a:p>
        </p:txBody>
      </p:sp>
      <p:pic>
        <p:nvPicPr>
          <p:cNvPr id="69637" name="Picture 3" descr="styles-Indirect-Direct">
            <a:extLst>
              <a:ext uri="{FF2B5EF4-FFF2-40B4-BE49-F238E27FC236}">
                <a16:creationId xmlns:a16="http://schemas.microsoft.com/office/drawing/2014/main" id="{7A091484-1828-0DD4-1169-3A946380E9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Rectangle 5">
            <a:extLst>
              <a:ext uri="{FF2B5EF4-FFF2-40B4-BE49-F238E27FC236}">
                <a16:creationId xmlns:a16="http://schemas.microsoft.com/office/drawing/2014/main" id="{A2114981-3B4D-6DEB-55B0-127E0409C379}"/>
              </a:ext>
            </a:extLst>
          </p:cNvPr>
          <p:cNvSpPr>
            <a:spLocks noChangeArrowheads="1"/>
          </p:cNvSpPr>
          <p:nvPr/>
        </p:nvSpPr>
        <p:spPr bwMode="auto">
          <a:xfrm>
            <a:off x="4572000" y="24384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69639" name="Rectangle 6">
            <a:extLst>
              <a:ext uri="{FF2B5EF4-FFF2-40B4-BE49-F238E27FC236}">
                <a16:creationId xmlns:a16="http://schemas.microsoft.com/office/drawing/2014/main" id="{03B6509E-01E0-2F6D-9C98-B08EACC5BF6B}"/>
              </a:ext>
            </a:extLst>
          </p:cNvPr>
          <p:cNvSpPr>
            <a:spLocks noChangeArrowheads="1"/>
          </p:cNvSpPr>
          <p:nvPr/>
        </p:nvSpPr>
        <p:spPr bwMode="auto">
          <a:xfrm>
            <a:off x="4572000" y="51816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69640" name="Rectangle 7">
            <a:extLst>
              <a:ext uri="{FF2B5EF4-FFF2-40B4-BE49-F238E27FC236}">
                <a16:creationId xmlns:a16="http://schemas.microsoft.com/office/drawing/2014/main" id="{5E3BE9AF-21EA-03FC-E2E3-73DC992C0F5B}"/>
              </a:ext>
            </a:extLst>
          </p:cNvPr>
          <p:cNvSpPr>
            <a:spLocks noChangeArrowheads="1"/>
          </p:cNvSpPr>
          <p:nvPr/>
        </p:nvSpPr>
        <p:spPr bwMode="auto">
          <a:xfrm>
            <a:off x="0" y="24384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69641" name="Rectangle 8">
            <a:extLst>
              <a:ext uri="{FF2B5EF4-FFF2-40B4-BE49-F238E27FC236}">
                <a16:creationId xmlns:a16="http://schemas.microsoft.com/office/drawing/2014/main" id="{1E2FDC1B-E628-B1A5-0673-EA2F2B265FBC}"/>
              </a:ext>
            </a:extLst>
          </p:cNvPr>
          <p:cNvSpPr>
            <a:spLocks noChangeArrowheads="1"/>
          </p:cNvSpPr>
          <p:nvPr/>
        </p:nvSpPr>
        <p:spPr bwMode="auto">
          <a:xfrm>
            <a:off x="0" y="51816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grpSp>
        <p:nvGrpSpPr>
          <p:cNvPr id="2" name="Group 9">
            <a:extLst>
              <a:ext uri="{FF2B5EF4-FFF2-40B4-BE49-F238E27FC236}">
                <a16:creationId xmlns:a16="http://schemas.microsoft.com/office/drawing/2014/main" id="{D321B93D-5B69-12E3-733D-E87C006DD2E7}"/>
              </a:ext>
            </a:extLst>
          </p:cNvPr>
          <p:cNvGrpSpPr>
            <a:grpSpLocks/>
          </p:cNvGrpSpPr>
          <p:nvPr/>
        </p:nvGrpSpPr>
        <p:grpSpPr bwMode="auto">
          <a:xfrm>
            <a:off x="0" y="3397250"/>
            <a:ext cx="4419600" cy="2439988"/>
            <a:chOff x="0" y="2140"/>
            <a:chExt cx="2784" cy="1537"/>
          </a:xfrm>
        </p:grpSpPr>
        <p:sp>
          <p:nvSpPr>
            <p:cNvPr id="169994" name="Text Box 10">
              <a:extLst>
                <a:ext uri="{FF2B5EF4-FFF2-40B4-BE49-F238E27FC236}">
                  <a16:creationId xmlns:a16="http://schemas.microsoft.com/office/drawing/2014/main" id="{7D59699E-7B5F-BDF6-ABF8-2EACB13518D8}"/>
                </a:ext>
              </a:extLst>
            </p:cNvPr>
            <p:cNvSpPr txBox="1">
              <a:spLocks noChangeArrowheads="1"/>
            </p:cNvSpPr>
            <p:nvPr/>
          </p:nvSpPr>
          <p:spPr bwMode="auto">
            <a:xfrm>
              <a:off x="0" y="2140"/>
              <a:ext cx="2784" cy="365"/>
            </a:xfrm>
            <a:prstGeom prst="rect">
              <a:avLst/>
            </a:prstGeom>
            <a:noFill/>
            <a:ln w="9525">
              <a:noFill/>
              <a:miter lim="800000"/>
              <a:headEnd/>
              <a:tailEnd/>
            </a:ln>
            <a:effectLst/>
          </p:spPr>
          <p:txBody>
            <a:bodyPr>
              <a:spAutoFit/>
            </a:bodyPr>
            <a:lstStyle/>
            <a:p>
              <a:pPr algn="ctr">
                <a:spcBef>
                  <a:spcPct val="50000"/>
                </a:spcBef>
                <a:defRPr/>
              </a:pPr>
              <a:r>
                <a:rPr lang="en-US" sz="3200" dirty="0">
                  <a:solidFill>
                    <a:schemeClr val="bg1"/>
                  </a:solidFill>
                  <a:effectLst>
                    <a:outerShdw blurRad="38100" dist="38100" dir="2700000" algn="tl">
                      <a:srgbClr val="808080"/>
                    </a:outerShdw>
                  </a:effectLst>
                  <a:latin typeface="Arial Black" pitchFamily="34" charset="0"/>
                  <a:ea typeface="ＭＳ Ｐゴシック" pitchFamily="80" charset="-128"/>
                </a:rPr>
                <a:t>INFREQUENTLY</a:t>
              </a:r>
            </a:p>
          </p:txBody>
        </p:sp>
        <p:sp>
          <p:nvSpPr>
            <p:cNvPr id="169995" name="Text Box 11">
              <a:extLst>
                <a:ext uri="{FF2B5EF4-FFF2-40B4-BE49-F238E27FC236}">
                  <a16:creationId xmlns:a16="http://schemas.microsoft.com/office/drawing/2014/main" id="{5C99410D-0992-4A0F-D1E4-E30F5094EAB8}"/>
                </a:ext>
              </a:extLst>
            </p:cNvPr>
            <p:cNvSpPr txBox="1">
              <a:spLocks noChangeArrowheads="1"/>
            </p:cNvSpPr>
            <p:nvPr/>
          </p:nvSpPr>
          <p:spPr bwMode="auto">
            <a:xfrm>
              <a:off x="48" y="3312"/>
              <a:ext cx="2688" cy="365"/>
            </a:xfrm>
            <a:prstGeom prst="rect">
              <a:avLst/>
            </a:prstGeom>
            <a:noFill/>
            <a:ln w="9525">
              <a:noFill/>
              <a:miter lim="800000"/>
              <a:headEnd/>
              <a:tailEnd/>
            </a:ln>
            <a:effectLst/>
          </p:spPr>
          <p:txBody>
            <a:bodyPr>
              <a:spAutoFit/>
            </a:bodyPr>
            <a:lstStyle/>
            <a:p>
              <a:pPr algn="ctr">
                <a:spcBef>
                  <a:spcPct val="50000"/>
                </a:spcBef>
                <a:defRPr/>
              </a:pPr>
              <a:r>
                <a:rPr lang="en-US" sz="3200" dirty="0">
                  <a:solidFill>
                    <a:schemeClr val="bg1"/>
                  </a:solidFill>
                  <a:effectLst>
                    <a:outerShdw blurRad="38100" dist="38100" dir="2700000" algn="tl">
                      <a:srgbClr val="808080"/>
                    </a:outerShdw>
                  </a:effectLst>
                  <a:latin typeface="Arial Black" pitchFamily="34" charset="0"/>
                  <a:ea typeface="ＭＳ Ｐゴシック" pitchFamily="80" charset="-128"/>
                </a:rPr>
                <a:t>CONTRIBUTES</a:t>
              </a:r>
            </a:p>
          </p:txBody>
        </p:sp>
      </p:grpSp>
      <p:grpSp>
        <p:nvGrpSpPr>
          <p:cNvPr id="3" name="Group 12">
            <a:extLst>
              <a:ext uri="{FF2B5EF4-FFF2-40B4-BE49-F238E27FC236}">
                <a16:creationId xmlns:a16="http://schemas.microsoft.com/office/drawing/2014/main" id="{9C02EBCA-15FB-6EC8-D9E8-4EF78A065466}"/>
              </a:ext>
            </a:extLst>
          </p:cNvPr>
          <p:cNvGrpSpPr>
            <a:grpSpLocks/>
          </p:cNvGrpSpPr>
          <p:nvPr/>
        </p:nvGrpSpPr>
        <p:grpSpPr bwMode="auto">
          <a:xfrm>
            <a:off x="4724400" y="3398838"/>
            <a:ext cx="4419600" cy="2439987"/>
            <a:chOff x="0" y="2140"/>
            <a:chExt cx="2784" cy="1537"/>
          </a:xfrm>
        </p:grpSpPr>
        <p:sp>
          <p:nvSpPr>
            <p:cNvPr id="169997" name="Text Box 13">
              <a:extLst>
                <a:ext uri="{FF2B5EF4-FFF2-40B4-BE49-F238E27FC236}">
                  <a16:creationId xmlns:a16="http://schemas.microsoft.com/office/drawing/2014/main" id="{ED0A61FE-4725-8BA7-7169-D56879943F31}"/>
                </a:ext>
              </a:extLst>
            </p:cNvPr>
            <p:cNvSpPr txBox="1">
              <a:spLocks noChangeArrowheads="1"/>
            </p:cNvSpPr>
            <p:nvPr/>
          </p:nvSpPr>
          <p:spPr bwMode="auto">
            <a:xfrm>
              <a:off x="0" y="2140"/>
              <a:ext cx="2784" cy="365"/>
            </a:xfrm>
            <a:prstGeom prst="rect">
              <a:avLst/>
            </a:prstGeom>
            <a:noFill/>
            <a:ln w="9525">
              <a:noFill/>
              <a:miter lim="800000"/>
              <a:headEnd/>
              <a:tailEnd/>
            </a:ln>
            <a:effectLst/>
          </p:spPr>
          <p:txBody>
            <a:bodyPr>
              <a:spAutoFit/>
            </a:bodyPr>
            <a:lstStyle/>
            <a:p>
              <a:pPr algn="ctr">
                <a:spcBef>
                  <a:spcPct val="50000"/>
                </a:spcBef>
                <a:defRPr/>
              </a:pPr>
              <a:r>
                <a:rPr lang="en-US" sz="3200" dirty="0">
                  <a:solidFill>
                    <a:schemeClr val="bg1"/>
                  </a:solidFill>
                  <a:effectLst>
                    <a:outerShdw blurRad="38100" dist="38100" dir="2700000" algn="tl">
                      <a:srgbClr val="808080"/>
                    </a:outerShdw>
                  </a:effectLst>
                  <a:latin typeface="Arial Black" pitchFamily="34" charset="0"/>
                  <a:ea typeface="ＭＳ Ｐゴシック" pitchFamily="80" charset="-128"/>
                </a:rPr>
                <a:t>FREQUENTLY</a:t>
              </a:r>
            </a:p>
          </p:txBody>
        </p:sp>
        <p:sp>
          <p:nvSpPr>
            <p:cNvPr id="169998" name="Text Box 14">
              <a:extLst>
                <a:ext uri="{FF2B5EF4-FFF2-40B4-BE49-F238E27FC236}">
                  <a16:creationId xmlns:a16="http://schemas.microsoft.com/office/drawing/2014/main" id="{8EA4376D-386E-D0B8-4DDC-F357CFE8D111}"/>
                </a:ext>
              </a:extLst>
            </p:cNvPr>
            <p:cNvSpPr txBox="1">
              <a:spLocks noChangeArrowheads="1"/>
            </p:cNvSpPr>
            <p:nvPr/>
          </p:nvSpPr>
          <p:spPr bwMode="auto">
            <a:xfrm>
              <a:off x="48" y="3312"/>
              <a:ext cx="2688" cy="365"/>
            </a:xfrm>
            <a:prstGeom prst="rect">
              <a:avLst/>
            </a:prstGeom>
            <a:noFill/>
            <a:ln w="9525">
              <a:noFill/>
              <a:miter lim="800000"/>
              <a:headEnd/>
              <a:tailEnd/>
            </a:ln>
            <a:effectLst/>
          </p:spPr>
          <p:txBody>
            <a:bodyPr>
              <a:spAutoFit/>
            </a:bodyPr>
            <a:lstStyle/>
            <a:p>
              <a:pPr algn="ctr">
                <a:spcBef>
                  <a:spcPct val="50000"/>
                </a:spcBef>
                <a:defRPr/>
              </a:pPr>
              <a:r>
                <a:rPr lang="en-US" sz="3200" dirty="0">
                  <a:solidFill>
                    <a:schemeClr val="bg1"/>
                  </a:solidFill>
                  <a:effectLst>
                    <a:outerShdw blurRad="38100" dist="38100" dir="2700000" algn="tl">
                      <a:srgbClr val="808080"/>
                    </a:outerShdw>
                  </a:effectLst>
                  <a:latin typeface="Arial Black" pitchFamily="34" charset="0"/>
                  <a:ea typeface="ＭＳ Ｐゴシック" pitchFamily="80" charset="-128"/>
                </a:rPr>
                <a:t>CONTRIBUTES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1">
            <a:extLst>
              <a:ext uri="{FF2B5EF4-FFF2-40B4-BE49-F238E27FC236}">
                <a16:creationId xmlns:a16="http://schemas.microsoft.com/office/drawing/2014/main" id="{D37825B9-C6F3-63D4-5C20-44CDDAFFF04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sp>
        <p:nvSpPr>
          <p:cNvPr id="71683" name="Rectangle 15">
            <a:extLst>
              <a:ext uri="{FF2B5EF4-FFF2-40B4-BE49-F238E27FC236}">
                <a16:creationId xmlns:a16="http://schemas.microsoft.com/office/drawing/2014/main" id="{63CDB7E2-553B-AE45-4CF4-7DEB5E089069}"/>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71684" name="Text Box 2">
            <a:extLst>
              <a:ext uri="{FF2B5EF4-FFF2-40B4-BE49-F238E27FC236}">
                <a16:creationId xmlns:a16="http://schemas.microsoft.com/office/drawing/2014/main" id="{0885AEA1-63B0-255A-2AF4-D308FE4E0DC5}"/>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rPr>
              <a:t>WHILE MAKING THEIR POINTS…</a:t>
            </a:r>
          </a:p>
        </p:txBody>
      </p:sp>
      <p:pic>
        <p:nvPicPr>
          <p:cNvPr id="71685" name="Picture 3" descr="styles-Indirect-Direct">
            <a:extLst>
              <a:ext uri="{FF2B5EF4-FFF2-40B4-BE49-F238E27FC236}">
                <a16:creationId xmlns:a16="http://schemas.microsoft.com/office/drawing/2014/main" id="{FF753F82-20C7-1739-F710-0A039CB44E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Rectangle 5">
            <a:extLst>
              <a:ext uri="{FF2B5EF4-FFF2-40B4-BE49-F238E27FC236}">
                <a16:creationId xmlns:a16="http://schemas.microsoft.com/office/drawing/2014/main" id="{19BB89D5-E595-6F14-8C0C-E4B57F1F274D}"/>
              </a:ext>
            </a:extLst>
          </p:cNvPr>
          <p:cNvSpPr>
            <a:spLocks noChangeArrowheads="1"/>
          </p:cNvSpPr>
          <p:nvPr/>
        </p:nvSpPr>
        <p:spPr bwMode="auto">
          <a:xfrm>
            <a:off x="4572000" y="24384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71687" name="Rectangle 6">
            <a:extLst>
              <a:ext uri="{FF2B5EF4-FFF2-40B4-BE49-F238E27FC236}">
                <a16:creationId xmlns:a16="http://schemas.microsoft.com/office/drawing/2014/main" id="{7A2B1C06-6509-C9C9-026A-E5DB8AD2E7DF}"/>
              </a:ext>
            </a:extLst>
          </p:cNvPr>
          <p:cNvSpPr>
            <a:spLocks noChangeArrowheads="1"/>
          </p:cNvSpPr>
          <p:nvPr/>
        </p:nvSpPr>
        <p:spPr bwMode="auto">
          <a:xfrm>
            <a:off x="4572000" y="51816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71688" name="Rectangle 7">
            <a:extLst>
              <a:ext uri="{FF2B5EF4-FFF2-40B4-BE49-F238E27FC236}">
                <a16:creationId xmlns:a16="http://schemas.microsoft.com/office/drawing/2014/main" id="{78B0928C-778C-6030-3921-5D94DF7DBAF8}"/>
              </a:ext>
            </a:extLst>
          </p:cNvPr>
          <p:cNvSpPr>
            <a:spLocks noChangeArrowheads="1"/>
          </p:cNvSpPr>
          <p:nvPr/>
        </p:nvSpPr>
        <p:spPr bwMode="auto">
          <a:xfrm>
            <a:off x="0" y="24384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71689" name="Rectangle 8">
            <a:extLst>
              <a:ext uri="{FF2B5EF4-FFF2-40B4-BE49-F238E27FC236}">
                <a16:creationId xmlns:a16="http://schemas.microsoft.com/office/drawing/2014/main" id="{DD715CCD-9CC3-79E1-EE52-E930AB5A6DDC}"/>
              </a:ext>
            </a:extLst>
          </p:cNvPr>
          <p:cNvSpPr>
            <a:spLocks noChangeArrowheads="1"/>
          </p:cNvSpPr>
          <p:nvPr/>
        </p:nvSpPr>
        <p:spPr bwMode="auto">
          <a:xfrm>
            <a:off x="0" y="51816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grpSp>
        <p:nvGrpSpPr>
          <p:cNvPr id="2" name="Group 9">
            <a:extLst>
              <a:ext uri="{FF2B5EF4-FFF2-40B4-BE49-F238E27FC236}">
                <a16:creationId xmlns:a16="http://schemas.microsoft.com/office/drawing/2014/main" id="{663E6B20-022F-1C46-E6AE-F782651152F8}"/>
              </a:ext>
            </a:extLst>
          </p:cNvPr>
          <p:cNvGrpSpPr>
            <a:grpSpLocks/>
          </p:cNvGrpSpPr>
          <p:nvPr/>
        </p:nvGrpSpPr>
        <p:grpSpPr bwMode="auto">
          <a:xfrm>
            <a:off x="0" y="3397250"/>
            <a:ext cx="4419600" cy="2439988"/>
            <a:chOff x="0" y="2140"/>
            <a:chExt cx="2784" cy="1537"/>
          </a:xfrm>
        </p:grpSpPr>
        <p:sp>
          <p:nvSpPr>
            <p:cNvPr id="71694" name="Text Box 10">
              <a:extLst>
                <a:ext uri="{FF2B5EF4-FFF2-40B4-BE49-F238E27FC236}">
                  <a16:creationId xmlns:a16="http://schemas.microsoft.com/office/drawing/2014/main" id="{8361B483-2BE1-C281-54EF-D14EB77853C0}"/>
                </a:ext>
              </a:extLst>
            </p:cNvPr>
            <p:cNvSpPr txBox="1">
              <a:spLocks noChangeArrowheads="1"/>
            </p:cNvSpPr>
            <p:nvPr/>
          </p:nvSpPr>
          <p:spPr bwMode="auto">
            <a:xfrm>
              <a:off x="0" y="2140"/>
              <a:ext cx="27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a:solidFill>
                    <a:schemeClr val="bg1"/>
                  </a:solidFill>
                  <a:latin typeface="Arial Black" panose="020B0A04020102020204" pitchFamily="34" charset="0"/>
                </a:rPr>
                <a:t>SELDOM</a:t>
              </a:r>
            </a:p>
          </p:txBody>
        </p:sp>
        <p:sp>
          <p:nvSpPr>
            <p:cNvPr id="71695" name="Text Box 11">
              <a:extLst>
                <a:ext uri="{FF2B5EF4-FFF2-40B4-BE49-F238E27FC236}">
                  <a16:creationId xmlns:a16="http://schemas.microsoft.com/office/drawing/2014/main" id="{BCAB972C-E9E3-1FA0-A50A-0997F12085AA}"/>
                </a:ext>
              </a:extLst>
            </p:cNvPr>
            <p:cNvSpPr txBox="1">
              <a:spLocks noChangeArrowheads="1"/>
            </p:cNvSpPr>
            <p:nvPr/>
          </p:nvSpPr>
          <p:spPr bwMode="auto">
            <a:xfrm>
              <a:off x="48" y="3312"/>
              <a:ext cx="26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a:solidFill>
                    <a:schemeClr val="bg1"/>
                  </a:solidFill>
                  <a:latin typeface="Arial Black" panose="020B0A04020102020204" pitchFamily="34" charset="0"/>
                </a:rPr>
                <a:t>GESTURES</a:t>
              </a:r>
            </a:p>
          </p:txBody>
        </p:sp>
      </p:grpSp>
      <p:grpSp>
        <p:nvGrpSpPr>
          <p:cNvPr id="3" name="Group 12">
            <a:extLst>
              <a:ext uri="{FF2B5EF4-FFF2-40B4-BE49-F238E27FC236}">
                <a16:creationId xmlns:a16="http://schemas.microsoft.com/office/drawing/2014/main" id="{1B6BA5D5-8E64-D16D-9F5C-EEB47A81E8D6}"/>
              </a:ext>
            </a:extLst>
          </p:cNvPr>
          <p:cNvGrpSpPr>
            <a:grpSpLocks/>
          </p:cNvGrpSpPr>
          <p:nvPr/>
        </p:nvGrpSpPr>
        <p:grpSpPr bwMode="auto">
          <a:xfrm>
            <a:off x="4724400" y="3398838"/>
            <a:ext cx="4419600" cy="2439987"/>
            <a:chOff x="0" y="2140"/>
            <a:chExt cx="2784" cy="1537"/>
          </a:xfrm>
        </p:grpSpPr>
        <p:sp>
          <p:nvSpPr>
            <p:cNvPr id="71692" name="Text Box 13">
              <a:extLst>
                <a:ext uri="{FF2B5EF4-FFF2-40B4-BE49-F238E27FC236}">
                  <a16:creationId xmlns:a16="http://schemas.microsoft.com/office/drawing/2014/main" id="{18D4579C-CA8C-1947-71A7-3ED02B895363}"/>
                </a:ext>
              </a:extLst>
            </p:cNvPr>
            <p:cNvSpPr txBox="1">
              <a:spLocks noChangeArrowheads="1"/>
            </p:cNvSpPr>
            <p:nvPr/>
          </p:nvSpPr>
          <p:spPr bwMode="auto">
            <a:xfrm>
              <a:off x="0" y="2140"/>
              <a:ext cx="27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a:solidFill>
                    <a:schemeClr val="bg1"/>
                  </a:solidFill>
                  <a:latin typeface="Arial Black" panose="020B0A04020102020204" pitchFamily="34" charset="0"/>
                </a:rPr>
                <a:t>USES</a:t>
              </a:r>
            </a:p>
          </p:txBody>
        </p:sp>
        <p:sp>
          <p:nvSpPr>
            <p:cNvPr id="71693" name="Text Box 14">
              <a:extLst>
                <a:ext uri="{FF2B5EF4-FFF2-40B4-BE49-F238E27FC236}">
                  <a16:creationId xmlns:a16="http://schemas.microsoft.com/office/drawing/2014/main" id="{77DBB555-0892-6D72-890E-DE7EF432B5CD}"/>
                </a:ext>
              </a:extLst>
            </p:cNvPr>
            <p:cNvSpPr txBox="1">
              <a:spLocks noChangeArrowheads="1"/>
            </p:cNvSpPr>
            <p:nvPr/>
          </p:nvSpPr>
          <p:spPr bwMode="auto">
            <a:xfrm>
              <a:off x="48" y="3312"/>
              <a:ext cx="26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a:solidFill>
                    <a:schemeClr val="bg1"/>
                  </a:solidFill>
                  <a:latin typeface="Arial Black" panose="020B0A04020102020204" pitchFamily="34" charset="0"/>
                </a:rPr>
                <a:t>GESTURES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1">
            <a:extLst>
              <a:ext uri="{FF2B5EF4-FFF2-40B4-BE49-F238E27FC236}">
                <a16:creationId xmlns:a16="http://schemas.microsoft.com/office/drawing/2014/main" id="{5A509D64-3590-0702-396D-88DACD7FCE2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sp>
        <p:nvSpPr>
          <p:cNvPr id="73731" name="Rectangle 15">
            <a:extLst>
              <a:ext uri="{FF2B5EF4-FFF2-40B4-BE49-F238E27FC236}">
                <a16:creationId xmlns:a16="http://schemas.microsoft.com/office/drawing/2014/main" id="{A5275508-9616-B110-75E3-C981083DC5C8}"/>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73732" name="Text Box 2">
            <a:extLst>
              <a:ext uri="{FF2B5EF4-FFF2-40B4-BE49-F238E27FC236}">
                <a16:creationId xmlns:a16="http://schemas.microsoft.com/office/drawing/2014/main" id="{5B7E31B7-4097-1ADD-39E9-AE5E2C35575D}"/>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rPr>
              <a:t>STATEMENTS ARE…</a:t>
            </a:r>
          </a:p>
        </p:txBody>
      </p:sp>
      <p:pic>
        <p:nvPicPr>
          <p:cNvPr id="73733" name="Picture 3" descr="styles-Indirect-Direct">
            <a:extLst>
              <a:ext uri="{FF2B5EF4-FFF2-40B4-BE49-F238E27FC236}">
                <a16:creationId xmlns:a16="http://schemas.microsoft.com/office/drawing/2014/main" id="{71328BB0-6CF9-6EFD-4A9E-7ED0A97F01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Rectangle 5">
            <a:extLst>
              <a:ext uri="{FF2B5EF4-FFF2-40B4-BE49-F238E27FC236}">
                <a16:creationId xmlns:a16="http://schemas.microsoft.com/office/drawing/2014/main" id="{A20E9E50-C190-0131-EFF3-CB4382D97F0F}"/>
              </a:ext>
            </a:extLst>
          </p:cNvPr>
          <p:cNvSpPr>
            <a:spLocks noChangeArrowheads="1"/>
          </p:cNvSpPr>
          <p:nvPr/>
        </p:nvSpPr>
        <p:spPr bwMode="auto">
          <a:xfrm>
            <a:off x="4572000" y="24384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73735" name="Rectangle 6">
            <a:extLst>
              <a:ext uri="{FF2B5EF4-FFF2-40B4-BE49-F238E27FC236}">
                <a16:creationId xmlns:a16="http://schemas.microsoft.com/office/drawing/2014/main" id="{DE07E0B9-2176-CA4C-AE39-1EF8F5A7CCE9}"/>
              </a:ext>
            </a:extLst>
          </p:cNvPr>
          <p:cNvSpPr>
            <a:spLocks noChangeArrowheads="1"/>
          </p:cNvSpPr>
          <p:nvPr/>
        </p:nvSpPr>
        <p:spPr bwMode="auto">
          <a:xfrm>
            <a:off x="4572000" y="51816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73736" name="Rectangle 7">
            <a:extLst>
              <a:ext uri="{FF2B5EF4-FFF2-40B4-BE49-F238E27FC236}">
                <a16:creationId xmlns:a16="http://schemas.microsoft.com/office/drawing/2014/main" id="{3C680BFD-C7FA-BABC-407A-6E8AD2AAB794}"/>
              </a:ext>
            </a:extLst>
          </p:cNvPr>
          <p:cNvSpPr>
            <a:spLocks noChangeArrowheads="1"/>
          </p:cNvSpPr>
          <p:nvPr/>
        </p:nvSpPr>
        <p:spPr bwMode="auto">
          <a:xfrm>
            <a:off x="0" y="24384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73737" name="Rectangle 8">
            <a:extLst>
              <a:ext uri="{FF2B5EF4-FFF2-40B4-BE49-F238E27FC236}">
                <a16:creationId xmlns:a16="http://schemas.microsoft.com/office/drawing/2014/main" id="{3B243309-71EC-60D1-0905-9514A7D51DE2}"/>
              </a:ext>
            </a:extLst>
          </p:cNvPr>
          <p:cNvSpPr>
            <a:spLocks noChangeArrowheads="1"/>
          </p:cNvSpPr>
          <p:nvPr/>
        </p:nvSpPr>
        <p:spPr bwMode="auto">
          <a:xfrm>
            <a:off x="0" y="51816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grpSp>
        <p:nvGrpSpPr>
          <p:cNvPr id="2" name="Group 9">
            <a:extLst>
              <a:ext uri="{FF2B5EF4-FFF2-40B4-BE49-F238E27FC236}">
                <a16:creationId xmlns:a16="http://schemas.microsoft.com/office/drawing/2014/main" id="{D3BC8B16-72C3-B495-1A80-E1C981E2B73F}"/>
              </a:ext>
            </a:extLst>
          </p:cNvPr>
          <p:cNvGrpSpPr>
            <a:grpSpLocks/>
          </p:cNvGrpSpPr>
          <p:nvPr/>
        </p:nvGrpSpPr>
        <p:grpSpPr bwMode="auto">
          <a:xfrm>
            <a:off x="0" y="3397250"/>
            <a:ext cx="4419600" cy="2439988"/>
            <a:chOff x="0" y="2140"/>
            <a:chExt cx="2784" cy="1537"/>
          </a:xfrm>
        </p:grpSpPr>
        <p:sp>
          <p:nvSpPr>
            <p:cNvPr id="73742" name="Text Box 10">
              <a:extLst>
                <a:ext uri="{FF2B5EF4-FFF2-40B4-BE49-F238E27FC236}">
                  <a16:creationId xmlns:a16="http://schemas.microsoft.com/office/drawing/2014/main" id="{CC83288B-B56B-62F2-9B19-2EA05E86F5BB}"/>
                </a:ext>
              </a:extLst>
            </p:cNvPr>
            <p:cNvSpPr txBox="1">
              <a:spLocks noChangeArrowheads="1"/>
            </p:cNvSpPr>
            <p:nvPr/>
          </p:nvSpPr>
          <p:spPr bwMode="auto">
            <a:xfrm>
              <a:off x="0" y="2140"/>
              <a:ext cx="27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a:solidFill>
                    <a:schemeClr val="bg1"/>
                  </a:solidFill>
                  <a:latin typeface="Arial Black" panose="020B0A04020102020204" pitchFamily="34" charset="0"/>
                </a:rPr>
                <a:t>OFTEN</a:t>
              </a:r>
            </a:p>
          </p:txBody>
        </p:sp>
        <p:sp>
          <p:nvSpPr>
            <p:cNvPr id="73743" name="Text Box 11">
              <a:extLst>
                <a:ext uri="{FF2B5EF4-FFF2-40B4-BE49-F238E27FC236}">
                  <a16:creationId xmlns:a16="http://schemas.microsoft.com/office/drawing/2014/main" id="{58745AEA-5E38-F416-0AAE-03F6972586B2}"/>
                </a:ext>
              </a:extLst>
            </p:cNvPr>
            <p:cNvSpPr txBox="1">
              <a:spLocks noChangeArrowheads="1"/>
            </p:cNvSpPr>
            <p:nvPr/>
          </p:nvSpPr>
          <p:spPr bwMode="auto">
            <a:xfrm>
              <a:off x="48" y="3312"/>
              <a:ext cx="26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a:solidFill>
                    <a:schemeClr val="bg1"/>
                  </a:solidFill>
                  <a:latin typeface="Arial Black" panose="020B0A04020102020204" pitchFamily="34" charset="0"/>
                </a:rPr>
                <a:t>QUALIFIED</a:t>
              </a:r>
            </a:p>
          </p:txBody>
        </p:sp>
      </p:grpSp>
      <p:grpSp>
        <p:nvGrpSpPr>
          <p:cNvPr id="3" name="Group 12">
            <a:extLst>
              <a:ext uri="{FF2B5EF4-FFF2-40B4-BE49-F238E27FC236}">
                <a16:creationId xmlns:a16="http://schemas.microsoft.com/office/drawing/2014/main" id="{7080A797-3B0C-4247-967F-07E5AFD8DB43}"/>
              </a:ext>
            </a:extLst>
          </p:cNvPr>
          <p:cNvGrpSpPr>
            <a:grpSpLocks/>
          </p:cNvGrpSpPr>
          <p:nvPr/>
        </p:nvGrpSpPr>
        <p:grpSpPr bwMode="auto">
          <a:xfrm>
            <a:off x="4724400" y="3398838"/>
            <a:ext cx="4419600" cy="2439987"/>
            <a:chOff x="0" y="2140"/>
            <a:chExt cx="2784" cy="1537"/>
          </a:xfrm>
        </p:grpSpPr>
        <p:sp>
          <p:nvSpPr>
            <p:cNvPr id="73740" name="Text Box 13">
              <a:extLst>
                <a:ext uri="{FF2B5EF4-FFF2-40B4-BE49-F238E27FC236}">
                  <a16:creationId xmlns:a16="http://schemas.microsoft.com/office/drawing/2014/main" id="{693BC25F-3A5B-5E2F-EFB1-83ACF28908E4}"/>
                </a:ext>
              </a:extLst>
            </p:cNvPr>
            <p:cNvSpPr txBox="1">
              <a:spLocks noChangeArrowheads="1"/>
            </p:cNvSpPr>
            <p:nvPr/>
          </p:nvSpPr>
          <p:spPr bwMode="auto">
            <a:xfrm>
              <a:off x="0" y="2140"/>
              <a:ext cx="27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a:solidFill>
                    <a:schemeClr val="bg1"/>
                  </a:solidFill>
                  <a:latin typeface="Arial Black" panose="020B0A04020102020204" pitchFamily="34" charset="0"/>
                </a:rPr>
                <a:t>OFTEN</a:t>
              </a:r>
            </a:p>
          </p:txBody>
        </p:sp>
        <p:sp>
          <p:nvSpPr>
            <p:cNvPr id="73741" name="Text Box 14">
              <a:extLst>
                <a:ext uri="{FF2B5EF4-FFF2-40B4-BE49-F238E27FC236}">
                  <a16:creationId xmlns:a16="http://schemas.microsoft.com/office/drawing/2014/main" id="{972E02C3-B6DC-2047-B051-F77D87CE5E7B}"/>
                </a:ext>
              </a:extLst>
            </p:cNvPr>
            <p:cNvSpPr txBox="1">
              <a:spLocks noChangeArrowheads="1"/>
            </p:cNvSpPr>
            <p:nvPr/>
          </p:nvSpPr>
          <p:spPr bwMode="auto">
            <a:xfrm>
              <a:off x="48" y="3312"/>
              <a:ext cx="26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a:solidFill>
                    <a:schemeClr val="bg1"/>
                  </a:solidFill>
                  <a:latin typeface="Arial Black" panose="020B0A04020102020204" pitchFamily="34" charset="0"/>
                </a:rPr>
                <a:t>EMPHATIC</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1">
            <a:extLst>
              <a:ext uri="{FF2B5EF4-FFF2-40B4-BE49-F238E27FC236}">
                <a16:creationId xmlns:a16="http://schemas.microsoft.com/office/drawing/2014/main" id="{5AB5278C-B3EC-D800-F6E7-83A033F4D58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sp>
        <p:nvSpPr>
          <p:cNvPr id="75779" name="Rectangle 15">
            <a:extLst>
              <a:ext uri="{FF2B5EF4-FFF2-40B4-BE49-F238E27FC236}">
                <a16:creationId xmlns:a16="http://schemas.microsoft.com/office/drawing/2014/main" id="{0DA0E088-9E65-0AFB-7464-BA9278E34BA3}"/>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75780" name="Text Box 2">
            <a:extLst>
              <a:ext uri="{FF2B5EF4-FFF2-40B4-BE49-F238E27FC236}">
                <a16:creationId xmlns:a16="http://schemas.microsoft.com/office/drawing/2014/main" id="{6D4E455C-B856-674B-C2DE-82401CCDDD9C}"/>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rPr>
              <a:t>EMPHASIZES POINTS THROUGH…</a:t>
            </a:r>
          </a:p>
        </p:txBody>
      </p:sp>
      <p:pic>
        <p:nvPicPr>
          <p:cNvPr id="75781" name="Picture 3" descr="styles-Indirect-Direct">
            <a:extLst>
              <a:ext uri="{FF2B5EF4-FFF2-40B4-BE49-F238E27FC236}">
                <a16:creationId xmlns:a16="http://schemas.microsoft.com/office/drawing/2014/main" id="{1A94E56B-26A3-4523-2FA5-7E3BF0348D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Rectangle 5">
            <a:extLst>
              <a:ext uri="{FF2B5EF4-FFF2-40B4-BE49-F238E27FC236}">
                <a16:creationId xmlns:a16="http://schemas.microsoft.com/office/drawing/2014/main" id="{6CBA8085-2EE6-06A4-EEE7-D5DBD4129728}"/>
              </a:ext>
            </a:extLst>
          </p:cNvPr>
          <p:cNvSpPr>
            <a:spLocks noChangeArrowheads="1"/>
          </p:cNvSpPr>
          <p:nvPr/>
        </p:nvSpPr>
        <p:spPr bwMode="auto">
          <a:xfrm>
            <a:off x="4572000" y="24384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75783" name="Rectangle 6">
            <a:extLst>
              <a:ext uri="{FF2B5EF4-FFF2-40B4-BE49-F238E27FC236}">
                <a16:creationId xmlns:a16="http://schemas.microsoft.com/office/drawing/2014/main" id="{28AB3CB9-413E-6BAE-72D8-DD624C483003}"/>
              </a:ext>
            </a:extLst>
          </p:cNvPr>
          <p:cNvSpPr>
            <a:spLocks noChangeArrowheads="1"/>
          </p:cNvSpPr>
          <p:nvPr/>
        </p:nvSpPr>
        <p:spPr bwMode="auto">
          <a:xfrm>
            <a:off x="4572000" y="51816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75784" name="Rectangle 7">
            <a:extLst>
              <a:ext uri="{FF2B5EF4-FFF2-40B4-BE49-F238E27FC236}">
                <a16:creationId xmlns:a16="http://schemas.microsoft.com/office/drawing/2014/main" id="{DA59179B-59AD-3815-83DE-9A1F88BBED51}"/>
              </a:ext>
            </a:extLst>
          </p:cNvPr>
          <p:cNvSpPr>
            <a:spLocks noChangeArrowheads="1"/>
          </p:cNvSpPr>
          <p:nvPr/>
        </p:nvSpPr>
        <p:spPr bwMode="auto">
          <a:xfrm>
            <a:off x="0" y="24384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75785" name="Rectangle 8">
            <a:extLst>
              <a:ext uri="{FF2B5EF4-FFF2-40B4-BE49-F238E27FC236}">
                <a16:creationId xmlns:a16="http://schemas.microsoft.com/office/drawing/2014/main" id="{3F663923-64C7-5871-CDBF-80BC81ECE3DE}"/>
              </a:ext>
            </a:extLst>
          </p:cNvPr>
          <p:cNvSpPr>
            <a:spLocks noChangeArrowheads="1"/>
          </p:cNvSpPr>
          <p:nvPr/>
        </p:nvSpPr>
        <p:spPr bwMode="auto">
          <a:xfrm>
            <a:off x="0" y="51816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grpSp>
        <p:nvGrpSpPr>
          <p:cNvPr id="2" name="Group 9">
            <a:extLst>
              <a:ext uri="{FF2B5EF4-FFF2-40B4-BE49-F238E27FC236}">
                <a16:creationId xmlns:a16="http://schemas.microsoft.com/office/drawing/2014/main" id="{27BB1B1F-5562-74E3-51B2-60FE2F0FD157}"/>
              </a:ext>
            </a:extLst>
          </p:cNvPr>
          <p:cNvGrpSpPr>
            <a:grpSpLocks/>
          </p:cNvGrpSpPr>
          <p:nvPr/>
        </p:nvGrpSpPr>
        <p:grpSpPr bwMode="auto">
          <a:xfrm>
            <a:off x="0" y="3397250"/>
            <a:ext cx="4419600" cy="2439988"/>
            <a:chOff x="0" y="2140"/>
            <a:chExt cx="2784" cy="1537"/>
          </a:xfrm>
        </p:grpSpPr>
        <p:sp>
          <p:nvSpPr>
            <p:cNvPr id="75790" name="Text Box 10">
              <a:extLst>
                <a:ext uri="{FF2B5EF4-FFF2-40B4-BE49-F238E27FC236}">
                  <a16:creationId xmlns:a16="http://schemas.microsoft.com/office/drawing/2014/main" id="{A4819042-BD99-600A-9C60-48D3287B41AF}"/>
                </a:ext>
              </a:extLst>
            </p:cNvPr>
            <p:cNvSpPr txBox="1">
              <a:spLocks noChangeArrowheads="1"/>
            </p:cNvSpPr>
            <p:nvPr/>
          </p:nvSpPr>
          <p:spPr bwMode="auto">
            <a:xfrm>
              <a:off x="0" y="2140"/>
              <a:ext cx="27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a:solidFill>
                    <a:schemeClr val="bg1"/>
                  </a:solidFill>
                  <a:latin typeface="Arial Black" panose="020B0A04020102020204" pitchFamily="34" charset="0"/>
                </a:rPr>
                <a:t>EXPLANATIONS</a:t>
              </a:r>
            </a:p>
          </p:txBody>
        </p:sp>
        <p:sp>
          <p:nvSpPr>
            <p:cNvPr id="75791" name="Text Box 11">
              <a:extLst>
                <a:ext uri="{FF2B5EF4-FFF2-40B4-BE49-F238E27FC236}">
                  <a16:creationId xmlns:a16="http://schemas.microsoft.com/office/drawing/2014/main" id="{076A1DB6-2A76-71DF-7B4D-0ABA43D4C42C}"/>
                </a:ext>
              </a:extLst>
            </p:cNvPr>
            <p:cNvSpPr txBox="1">
              <a:spLocks noChangeArrowheads="1"/>
            </p:cNvSpPr>
            <p:nvPr/>
          </p:nvSpPr>
          <p:spPr bwMode="auto">
            <a:xfrm>
              <a:off x="48" y="3312"/>
              <a:ext cx="26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a:solidFill>
                    <a:schemeClr val="bg1"/>
                  </a:solidFill>
                  <a:latin typeface="Arial Black" panose="020B0A04020102020204" pitchFamily="34" charset="0"/>
                </a:rPr>
                <a:t>OF THE CONTENT</a:t>
              </a:r>
            </a:p>
          </p:txBody>
        </p:sp>
      </p:grpSp>
      <p:grpSp>
        <p:nvGrpSpPr>
          <p:cNvPr id="3" name="Group 12">
            <a:extLst>
              <a:ext uri="{FF2B5EF4-FFF2-40B4-BE49-F238E27FC236}">
                <a16:creationId xmlns:a16="http://schemas.microsoft.com/office/drawing/2014/main" id="{D7E191A1-AFE7-B7E0-BE78-0C87E3BF40DC}"/>
              </a:ext>
            </a:extLst>
          </p:cNvPr>
          <p:cNvGrpSpPr>
            <a:grpSpLocks/>
          </p:cNvGrpSpPr>
          <p:nvPr/>
        </p:nvGrpSpPr>
        <p:grpSpPr bwMode="auto">
          <a:xfrm>
            <a:off x="4724400" y="3398838"/>
            <a:ext cx="4419600" cy="2439987"/>
            <a:chOff x="0" y="2140"/>
            <a:chExt cx="2784" cy="1537"/>
          </a:xfrm>
        </p:grpSpPr>
        <p:sp>
          <p:nvSpPr>
            <p:cNvPr id="75788" name="Text Box 13">
              <a:extLst>
                <a:ext uri="{FF2B5EF4-FFF2-40B4-BE49-F238E27FC236}">
                  <a16:creationId xmlns:a16="http://schemas.microsoft.com/office/drawing/2014/main" id="{C6440708-53F4-3AD9-3A88-F0675605E927}"/>
                </a:ext>
              </a:extLst>
            </p:cNvPr>
            <p:cNvSpPr txBox="1">
              <a:spLocks noChangeArrowheads="1"/>
            </p:cNvSpPr>
            <p:nvPr/>
          </p:nvSpPr>
          <p:spPr bwMode="auto">
            <a:xfrm>
              <a:off x="0" y="2140"/>
              <a:ext cx="27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a:solidFill>
                    <a:schemeClr val="bg1"/>
                  </a:solidFill>
                  <a:latin typeface="Arial Black" panose="020B0A04020102020204" pitchFamily="34" charset="0"/>
                </a:rPr>
                <a:t>INTONATION AND</a:t>
              </a:r>
            </a:p>
          </p:txBody>
        </p:sp>
        <p:sp>
          <p:nvSpPr>
            <p:cNvPr id="75789" name="Text Box 14">
              <a:extLst>
                <a:ext uri="{FF2B5EF4-FFF2-40B4-BE49-F238E27FC236}">
                  <a16:creationId xmlns:a16="http://schemas.microsoft.com/office/drawing/2014/main" id="{A97D4ECD-5F4D-F0F5-4146-CE6B9960F659}"/>
                </a:ext>
              </a:extLst>
            </p:cNvPr>
            <p:cNvSpPr txBox="1">
              <a:spLocks noChangeArrowheads="1"/>
            </p:cNvSpPr>
            <p:nvPr/>
          </p:nvSpPr>
          <p:spPr bwMode="auto">
            <a:xfrm>
              <a:off x="48" y="3312"/>
              <a:ext cx="26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a:solidFill>
                    <a:schemeClr val="bg1"/>
                  </a:solidFill>
                  <a:latin typeface="Arial Black" panose="020B0A04020102020204" pitchFamily="34" charset="0"/>
                </a:rPr>
                <a:t>BODY LANGUAGE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1">
            <a:extLst>
              <a:ext uri="{FF2B5EF4-FFF2-40B4-BE49-F238E27FC236}">
                <a16:creationId xmlns:a16="http://schemas.microsoft.com/office/drawing/2014/main" id="{DC81C2E9-0212-F1F0-A0EE-84A62133B20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sp>
        <p:nvSpPr>
          <p:cNvPr id="77827" name="Rectangle 15">
            <a:extLst>
              <a:ext uri="{FF2B5EF4-FFF2-40B4-BE49-F238E27FC236}">
                <a16:creationId xmlns:a16="http://schemas.microsoft.com/office/drawing/2014/main" id="{A4272393-71BB-E019-107F-1F09D1163AF5}"/>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77828" name="Text Box 2">
            <a:extLst>
              <a:ext uri="{FF2B5EF4-FFF2-40B4-BE49-F238E27FC236}">
                <a16:creationId xmlns:a16="http://schemas.microsoft.com/office/drawing/2014/main" id="{6D941E55-4EB8-8C3C-05C3-EEDD8795085D}"/>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rPr>
              <a:t>THEIR OPINIONS ARE…</a:t>
            </a:r>
          </a:p>
        </p:txBody>
      </p:sp>
      <p:pic>
        <p:nvPicPr>
          <p:cNvPr id="77829" name="Picture 3" descr="styles-Indirect-Direct">
            <a:extLst>
              <a:ext uri="{FF2B5EF4-FFF2-40B4-BE49-F238E27FC236}">
                <a16:creationId xmlns:a16="http://schemas.microsoft.com/office/drawing/2014/main" id="{C857ED2F-DB0A-45FE-5E22-4CD3B8EBE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Rectangle 5">
            <a:extLst>
              <a:ext uri="{FF2B5EF4-FFF2-40B4-BE49-F238E27FC236}">
                <a16:creationId xmlns:a16="http://schemas.microsoft.com/office/drawing/2014/main" id="{5612B81E-1CCA-A327-A073-4915197A2C8E}"/>
              </a:ext>
            </a:extLst>
          </p:cNvPr>
          <p:cNvSpPr>
            <a:spLocks noChangeArrowheads="1"/>
          </p:cNvSpPr>
          <p:nvPr/>
        </p:nvSpPr>
        <p:spPr bwMode="auto">
          <a:xfrm>
            <a:off x="4572000" y="24384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77831" name="Rectangle 6">
            <a:extLst>
              <a:ext uri="{FF2B5EF4-FFF2-40B4-BE49-F238E27FC236}">
                <a16:creationId xmlns:a16="http://schemas.microsoft.com/office/drawing/2014/main" id="{718B8D4F-C74F-6CF2-A7ED-B77DC99F33E1}"/>
              </a:ext>
            </a:extLst>
          </p:cNvPr>
          <p:cNvSpPr>
            <a:spLocks noChangeArrowheads="1"/>
          </p:cNvSpPr>
          <p:nvPr/>
        </p:nvSpPr>
        <p:spPr bwMode="auto">
          <a:xfrm>
            <a:off x="4572000" y="51816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77832" name="Rectangle 7">
            <a:extLst>
              <a:ext uri="{FF2B5EF4-FFF2-40B4-BE49-F238E27FC236}">
                <a16:creationId xmlns:a16="http://schemas.microsoft.com/office/drawing/2014/main" id="{6967CB4B-437B-406C-1D98-891E5E1FB5CF}"/>
              </a:ext>
            </a:extLst>
          </p:cNvPr>
          <p:cNvSpPr>
            <a:spLocks noChangeArrowheads="1"/>
          </p:cNvSpPr>
          <p:nvPr/>
        </p:nvSpPr>
        <p:spPr bwMode="auto">
          <a:xfrm>
            <a:off x="0" y="24384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77833" name="Rectangle 8">
            <a:extLst>
              <a:ext uri="{FF2B5EF4-FFF2-40B4-BE49-F238E27FC236}">
                <a16:creationId xmlns:a16="http://schemas.microsoft.com/office/drawing/2014/main" id="{9CC40B25-5B00-4B29-B29E-6426B8D9A12A}"/>
              </a:ext>
            </a:extLst>
          </p:cNvPr>
          <p:cNvSpPr>
            <a:spLocks noChangeArrowheads="1"/>
          </p:cNvSpPr>
          <p:nvPr/>
        </p:nvSpPr>
        <p:spPr bwMode="auto">
          <a:xfrm>
            <a:off x="0" y="51816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grpSp>
        <p:nvGrpSpPr>
          <p:cNvPr id="2" name="Group 9">
            <a:extLst>
              <a:ext uri="{FF2B5EF4-FFF2-40B4-BE49-F238E27FC236}">
                <a16:creationId xmlns:a16="http://schemas.microsoft.com/office/drawing/2014/main" id="{91902067-C9D2-6BEC-CAB4-A1C5C04E81B0}"/>
              </a:ext>
            </a:extLst>
          </p:cNvPr>
          <p:cNvGrpSpPr>
            <a:grpSpLocks/>
          </p:cNvGrpSpPr>
          <p:nvPr/>
        </p:nvGrpSpPr>
        <p:grpSpPr bwMode="auto">
          <a:xfrm>
            <a:off x="0" y="3397250"/>
            <a:ext cx="4419600" cy="2439988"/>
            <a:chOff x="0" y="2140"/>
            <a:chExt cx="2784" cy="1537"/>
          </a:xfrm>
        </p:grpSpPr>
        <p:sp>
          <p:nvSpPr>
            <p:cNvPr id="77838" name="Text Box 10">
              <a:extLst>
                <a:ext uri="{FF2B5EF4-FFF2-40B4-BE49-F238E27FC236}">
                  <a16:creationId xmlns:a16="http://schemas.microsoft.com/office/drawing/2014/main" id="{60F551DA-499F-6603-71A5-A2C4784CB9C3}"/>
                </a:ext>
              </a:extLst>
            </p:cNvPr>
            <p:cNvSpPr txBox="1">
              <a:spLocks noChangeArrowheads="1"/>
            </p:cNvSpPr>
            <p:nvPr/>
          </p:nvSpPr>
          <p:spPr bwMode="auto">
            <a:xfrm>
              <a:off x="0" y="2140"/>
              <a:ext cx="27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a:solidFill>
                    <a:schemeClr val="bg1"/>
                  </a:solidFill>
                  <a:latin typeface="Arial Black" panose="020B0A04020102020204" pitchFamily="34" charset="0"/>
                </a:rPr>
                <a:t>KEPT</a:t>
              </a:r>
            </a:p>
          </p:txBody>
        </p:sp>
        <p:sp>
          <p:nvSpPr>
            <p:cNvPr id="77839" name="Text Box 11">
              <a:extLst>
                <a:ext uri="{FF2B5EF4-FFF2-40B4-BE49-F238E27FC236}">
                  <a16:creationId xmlns:a16="http://schemas.microsoft.com/office/drawing/2014/main" id="{81050056-9BB5-F33B-AFA9-5B1DE1DCEE71}"/>
                </a:ext>
              </a:extLst>
            </p:cNvPr>
            <p:cNvSpPr txBox="1">
              <a:spLocks noChangeArrowheads="1"/>
            </p:cNvSpPr>
            <p:nvPr/>
          </p:nvSpPr>
          <p:spPr bwMode="auto">
            <a:xfrm>
              <a:off x="48" y="3312"/>
              <a:ext cx="26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a:solidFill>
                    <a:schemeClr val="bg1"/>
                  </a:solidFill>
                  <a:latin typeface="Arial Black" panose="020B0A04020102020204" pitchFamily="34" charset="0"/>
                </a:rPr>
                <a:t>INSIDE</a:t>
              </a:r>
            </a:p>
          </p:txBody>
        </p:sp>
      </p:grpSp>
      <p:grpSp>
        <p:nvGrpSpPr>
          <p:cNvPr id="3" name="Group 12">
            <a:extLst>
              <a:ext uri="{FF2B5EF4-FFF2-40B4-BE49-F238E27FC236}">
                <a16:creationId xmlns:a16="http://schemas.microsoft.com/office/drawing/2014/main" id="{9CB45280-75E3-02CE-0D78-C39A6863EFE5}"/>
              </a:ext>
            </a:extLst>
          </p:cNvPr>
          <p:cNvGrpSpPr>
            <a:grpSpLocks/>
          </p:cNvGrpSpPr>
          <p:nvPr/>
        </p:nvGrpSpPr>
        <p:grpSpPr bwMode="auto">
          <a:xfrm>
            <a:off x="4724400" y="3398838"/>
            <a:ext cx="4419600" cy="2439987"/>
            <a:chOff x="0" y="2140"/>
            <a:chExt cx="2784" cy="1537"/>
          </a:xfrm>
        </p:grpSpPr>
        <p:sp>
          <p:nvSpPr>
            <p:cNvPr id="77836" name="Text Box 13">
              <a:extLst>
                <a:ext uri="{FF2B5EF4-FFF2-40B4-BE49-F238E27FC236}">
                  <a16:creationId xmlns:a16="http://schemas.microsoft.com/office/drawing/2014/main" id="{7EA6DBF9-29E6-091A-2D63-244200F89D79}"/>
                </a:ext>
              </a:extLst>
            </p:cNvPr>
            <p:cNvSpPr txBox="1">
              <a:spLocks noChangeArrowheads="1"/>
            </p:cNvSpPr>
            <p:nvPr/>
          </p:nvSpPr>
          <p:spPr bwMode="auto">
            <a:xfrm>
              <a:off x="0" y="2140"/>
              <a:ext cx="27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a:solidFill>
                    <a:schemeClr val="bg1"/>
                  </a:solidFill>
                  <a:latin typeface="Arial Black" panose="020B0A04020102020204" pitchFamily="34" charset="0"/>
                </a:rPr>
                <a:t>RIGHT OUT</a:t>
              </a:r>
            </a:p>
          </p:txBody>
        </p:sp>
        <p:sp>
          <p:nvSpPr>
            <p:cNvPr id="77837" name="Text Box 14">
              <a:extLst>
                <a:ext uri="{FF2B5EF4-FFF2-40B4-BE49-F238E27FC236}">
                  <a16:creationId xmlns:a16="http://schemas.microsoft.com/office/drawing/2014/main" id="{B95F0225-E6D3-CF2E-E3F2-08FF78AB7DF4}"/>
                </a:ext>
              </a:extLst>
            </p:cNvPr>
            <p:cNvSpPr txBox="1">
              <a:spLocks noChangeArrowheads="1"/>
            </p:cNvSpPr>
            <p:nvPr/>
          </p:nvSpPr>
          <p:spPr bwMode="auto">
            <a:xfrm>
              <a:off x="48" y="3312"/>
              <a:ext cx="26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a:solidFill>
                    <a:schemeClr val="bg1"/>
                  </a:solidFill>
                  <a:latin typeface="Arial Black" panose="020B0A04020102020204" pitchFamily="34" charset="0"/>
                </a:rPr>
                <a:t>ON THE TABLE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1">
            <a:extLst>
              <a:ext uri="{FF2B5EF4-FFF2-40B4-BE49-F238E27FC236}">
                <a16:creationId xmlns:a16="http://schemas.microsoft.com/office/drawing/2014/main" id="{4023743A-FFBC-5C05-09F4-4EAEF923907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sp>
        <p:nvSpPr>
          <p:cNvPr id="79875" name="Rectangle 15">
            <a:extLst>
              <a:ext uri="{FF2B5EF4-FFF2-40B4-BE49-F238E27FC236}">
                <a16:creationId xmlns:a16="http://schemas.microsoft.com/office/drawing/2014/main" id="{9FAAE437-121C-1C90-FAC8-F6604C6ED500}"/>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79876" name="Text Box 2">
            <a:extLst>
              <a:ext uri="{FF2B5EF4-FFF2-40B4-BE49-F238E27FC236}">
                <a16:creationId xmlns:a16="http://schemas.microsoft.com/office/drawing/2014/main" id="{A8DAC07D-DF99-D5AB-616F-56B364581437}"/>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rPr>
              <a:t>OFTEN SEEN AS…</a:t>
            </a:r>
          </a:p>
        </p:txBody>
      </p:sp>
      <p:pic>
        <p:nvPicPr>
          <p:cNvPr id="79877" name="Picture 3" descr="styles-Indirect-Direct">
            <a:extLst>
              <a:ext uri="{FF2B5EF4-FFF2-40B4-BE49-F238E27FC236}">
                <a16:creationId xmlns:a16="http://schemas.microsoft.com/office/drawing/2014/main" id="{E52528F5-DE7C-306E-8A2A-FAE9AF27B8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8" name="Rectangle 5">
            <a:extLst>
              <a:ext uri="{FF2B5EF4-FFF2-40B4-BE49-F238E27FC236}">
                <a16:creationId xmlns:a16="http://schemas.microsoft.com/office/drawing/2014/main" id="{C648EB9F-D509-636D-B7E9-C9F534C5A353}"/>
              </a:ext>
            </a:extLst>
          </p:cNvPr>
          <p:cNvSpPr>
            <a:spLocks noChangeArrowheads="1"/>
          </p:cNvSpPr>
          <p:nvPr/>
        </p:nvSpPr>
        <p:spPr bwMode="auto">
          <a:xfrm>
            <a:off x="4572000" y="24384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79879" name="Rectangle 6">
            <a:extLst>
              <a:ext uri="{FF2B5EF4-FFF2-40B4-BE49-F238E27FC236}">
                <a16:creationId xmlns:a16="http://schemas.microsoft.com/office/drawing/2014/main" id="{FD62CB68-DAE8-9D4E-6E86-BB561DA52CFE}"/>
              </a:ext>
            </a:extLst>
          </p:cNvPr>
          <p:cNvSpPr>
            <a:spLocks noChangeArrowheads="1"/>
          </p:cNvSpPr>
          <p:nvPr/>
        </p:nvSpPr>
        <p:spPr bwMode="auto">
          <a:xfrm>
            <a:off x="4572000" y="51816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79880" name="Rectangle 7">
            <a:extLst>
              <a:ext uri="{FF2B5EF4-FFF2-40B4-BE49-F238E27FC236}">
                <a16:creationId xmlns:a16="http://schemas.microsoft.com/office/drawing/2014/main" id="{03726872-363E-6C25-820C-A4D6BF47A634}"/>
              </a:ext>
            </a:extLst>
          </p:cNvPr>
          <p:cNvSpPr>
            <a:spLocks noChangeArrowheads="1"/>
          </p:cNvSpPr>
          <p:nvPr/>
        </p:nvSpPr>
        <p:spPr bwMode="auto">
          <a:xfrm>
            <a:off x="0" y="24384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79881" name="Rectangle 8">
            <a:extLst>
              <a:ext uri="{FF2B5EF4-FFF2-40B4-BE49-F238E27FC236}">
                <a16:creationId xmlns:a16="http://schemas.microsoft.com/office/drawing/2014/main" id="{1CFF0A64-45A9-75ED-608D-AF16235B7C5A}"/>
              </a:ext>
            </a:extLst>
          </p:cNvPr>
          <p:cNvSpPr>
            <a:spLocks noChangeArrowheads="1"/>
          </p:cNvSpPr>
          <p:nvPr/>
        </p:nvSpPr>
        <p:spPr bwMode="auto">
          <a:xfrm>
            <a:off x="0" y="51816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grpSp>
        <p:nvGrpSpPr>
          <p:cNvPr id="2" name="Group 9">
            <a:extLst>
              <a:ext uri="{FF2B5EF4-FFF2-40B4-BE49-F238E27FC236}">
                <a16:creationId xmlns:a16="http://schemas.microsoft.com/office/drawing/2014/main" id="{C1417257-26C6-B7A9-DD81-CE302305C9D5}"/>
              </a:ext>
            </a:extLst>
          </p:cNvPr>
          <p:cNvGrpSpPr>
            <a:grpSpLocks/>
          </p:cNvGrpSpPr>
          <p:nvPr/>
        </p:nvGrpSpPr>
        <p:grpSpPr bwMode="auto">
          <a:xfrm>
            <a:off x="0" y="3397250"/>
            <a:ext cx="4419600" cy="2439988"/>
            <a:chOff x="0" y="2140"/>
            <a:chExt cx="2784" cy="1537"/>
          </a:xfrm>
        </p:grpSpPr>
        <p:sp>
          <p:nvSpPr>
            <p:cNvPr id="79886" name="Text Box 10">
              <a:extLst>
                <a:ext uri="{FF2B5EF4-FFF2-40B4-BE49-F238E27FC236}">
                  <a16:creationId xmlns:a16="http://schemas.microsoft.com/office/drawing/2014/main" id="{D449AB8E-F934-BC20-164E-468720B11F27}"/>
                </a:ext>
              </a:extLst>
            </p:cNvPr>
            <p:cNvSpPr txBox="1">
              <a:spLocks noChangeArrowheads="1"/>
            </p:cNvSpPr>
            <p:nvPr/>
          </p:nvSpPr>
          <p:spPr bwMode="auto">
            <a:xfrm>
              <a:off x="0" y="2140"/>
              <a:ext cx="27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a:solidFill>
                    <a:schemeClr val="bg1"/>
                  </a:solidFill>
                  <a:latin typeface="Arial Black" panose="020B0A04020102020204" pitchFamily="34" charset="0"/>
                </a:rPr>
                <a:t>PATIENT</a:t>
              </a:r>
            </a:p>
          </p:txBody>
        </p:sp>
        <p:sp>
          <p:nvSpPr>
            <p:cNvPr id="79887" name="Text Box 11">
              <a:extLst>
                <a:ext uri="{FF2B5EF4-FFF2-40B4-BE49-F238E27FC236}">
                  <a16:creationId xmlns:a16="http://schemas.microsoft.com/office/drawing/2014/main" id="{B1F1BC26-D230-0A5F-2138-91BC2BFB5D6D}"/>
                </a:ext>
              </a:extLst>
            </p:cNvPr>
            <p:cNvSpPr txBox="1">
              <a:spLocks noChangeArrowheads="1"/>
            </p:cNvSpPr>
            <p:nvPr/>
          </p:nvSpPr>
          <p:spPr bwMode="auto">
            <a:xfrm>
              <a:off x="48" y="3312"/>
              <a:ext cx="26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a:solidFill>
                    <a:schemeClr val="bg1"/>
                  </a:solidFill>
                  <a:latin typeface="Arial Black" panose="020B0A04020102020204" pitchFamily="34" charset="0"/>
                </a:rPr>
                <a:t>COOPERATIVE</a:t>
              </a:r>
            </a:p>
          </p:txBody>
        </p:sp>
      </p:grpSp>
      <p:grpSp>
        <p:nvGrpSpPr>
          <p:cNvPr id="3" name="Group 12">
            <a:extLst>
              <a:ext uri="{FF2B5EF4-FFF2-40B4-BE49-F238E27FC236}">
                <a16:creationId xmlns:a16="http://schemas.microsoft.com/office/drawing/2014/main" id="{48380CA9-E288-A851-2D1D-3B3FA5A39709}"/>
              </a:ext>
            </a:extLst>
          </p:cNvPr>
          <p:cNvGrpSpPr>
            <a:grpSpLocks/>
          </p:cNvGrpSpPr>
          <p:nvPr/>
        </p:nvGrpSpPr>
        <p:grpSpPr bwMode="auto">
          <a:xfrm>
            <a:off x="4724400" y="3398838"/>
            <a:ext cx="4419600" cy="2439987"/>
            <a:chOff x="0" y="2140"/>
            <a:chExt cx="2784" cy="1537"/>
          </a:xfrm>
        </p:grpSpPr>
        <p:sp>
          <p:nvSpPr>
            <p:cNvPr id="79884" name="Text Box 13">
              <a:extLst>
                <a:ext uri="{FF2B5EF4-FFF2-40B4-BE49-F238E27FC236}">
                  <a16:creationId xmlns:a16="http://schemas.microsoft.com/office/drawing/2014/main" id="{85ECE69B-2E3E-163F-497E-71EBE1A951D2}"/>
                </a:ext>
              </a:extLst>
            </p:cNvPr>
            <p:cNvSpPr txBox="1">
              <a:spLocks noChangeArrowheads="1"/>
            </p:cNvSpPr>
            <p:nvPr/>
          </p:nvSpPr>
          <p:spPr bwMode="auto">
            <a:xfrm>
              <a:off x="0" y="2140"/>
              <a:ext cx="27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a:solidFill>
                    <a:schemeClr val="bg1"/>
                  </a:solidFill>
                  <a:latin typeface="Arial Black" panose="020B0A04020102020204" pitchFamily="34" charset="0"/>
                </a:rPr>
                <a:t>IMPATIENT</a:t>
              </a:r>
            </a:p>
          </p:txBody>
        </p:sp>
        <p:sp>
          <p:nvSpPr>
            <p:cNvPr id="79885" name="Text Box 14">
              <a:extLst>
                <a:ext uri="{FF2B5EF4-FFF2-40B4-BE49-F238E27FC236}">
                  <a16:creationId xmlns:a16="http://schemas.microsoft.com/office/drawing/2014/main" id="{38EFDC33-F3F1-8335-A2ED-1A9C50049191}"/>
                </a:ext>
              </a:extLst>
            </p:cNvPr>
            <p:cNvSpPr txBox="1">
              <a:spLocks noChangeArrowheads="1"/>
            </p:cNvSpPr>
            <p:nvPr/>
          </p:nvSpPr>
          <p:spPr bwMode="auto">
            <a:xfrm>
              <a:off x="48" y="3312"/>
              <a:ext cx="26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a:solidFill>
                    <a:schemeClr val="bg1"/>
                  </a:solidFill>
                  <a:latin typeface="Arial Black" panose="020B0A04020102020204" pitchFamily="34" charset="0"/>
                </a:rPr>
                <a:t>COMPETITIVE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1">
            <a:extLst>
              <a:ext uri="{FF2B5EF4-FFF2-40B4-BE49-F238E27FC236}">
                <a16:creationId xmlns:a16="http://schemas.microsoft.com/office/drawing/2014/main" id="{8BBCA62C-051D-3CC6-915C-B1D58A7FB04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sp>
        <p:nvSpPr>
          <p:cNvPr id="81923" name="Rectangle 15">
            <a:extLst>
              <a:ext uri="{FF2B5EF4-FFF2-40B4-BE49-F238E27FC236}">
                <a16:creationId xmlns:a16="http://schemas.microsoft.com/office/drawing/2014/main" id="{84863AC7-3287-4ADD-36EF-6CF20570BE02}"/>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81924" name="Text Box 2">
            <a:extLst>
              <a:ext uri="{FF2B5EF4-FFF2-40B4-BE49-F238E27FC236}">
                <a16:creationId xmlns:a16="http://schemas.microsoft.com/office/drawing/2014/main" id="{94B43A9F-36FC-FBE4-BBBF-E8BD1E2EEE1A}"/>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rPr>
              <a:t>DEMEANOR IS…</a:t>
            </a:r>
          </a:p>
        </p:txBody>
      </p:sp>
      <p:pic>
        <p:nvPicPr>
          <p:cNvPr id="81925" name="Picture 3" descr="styles-Indirect-Direct">
            <a:extLst>
              <a:ext uri="{FF2B5EF4-FFF2-40B4-BE49-F238E27FC236}">
                <a16:creationId xmlns:a16="http://schemas.microsoft.com/office/drawing/2014/main" id="{87B92523-BF22-FFF4-870A-15DFCE2C7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Rectangle 5">
            <a:extLst>
              <a:ext uri="{FF2B5EF4-FFF2-40B4-BE49-F238E27FC236}">
                <a16:creationId xmlns:a16="http://schemas.microsoft.com/office/drawing/2014/main" id="{AFDF464A-C438-73C4-C1BB-59D32F1B4349}"/>
              </a:ext>
            </a:extLst>
          </p:cNvPr>
          <p:cNvSpPr>
            <a:spLocks noChangeArrowheads="1"/>
          </p:cNvSpPr>
          <p:nvPr/>
        </p:nvSpPr>
        <p:spPr bwMode="auto">
          <a:xfrm>
            <a:off x="4572000" y="24384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81927" name="Rectangle 6">
            <a:extLst>
              <a:ext uri="{FF2B5EF4-FFF2-40B4-BE49-F238E27FC236}">
                <a16:creationId xmlns:a16="http://schemas.microsoft.com/office/drawing/2014/main" id="{B0E1EDD0-AAB1-644C-09AB-58B822F8C0A1}"/>
              </a:ext>
            </a:extLst>
          </p:cNvPr>
          <p:cNvSpPr>
            <a:spLocks noChangeArrowheads="1"/>
          </p:cNvSpPr>
          <p:nvPr/>
        </p:nvSpPr>
        <p:spPr bwMode="auto">
          <a:xfrm>
            <a:off x="4572000" y="51816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81928" name="Rectangle 7">
            <a:extLst>
              <a:ext uri="{FF2B5EF4-FFF2-40B4-BE49-F238E27FC236}">
                <a16:creationId xmlns:a16="http://schemas.microsoft.com/office/drawing/2014/main" id="{C6336B5E-663A-75AE-40B2-0077CB5F0A16}"/>
              </a:ext>
            </a:extLst>
          </p:cNvPr>
          <p:cNvSpPr>
            <a:spLocks noChangeArrowheads="1"/>
          </p:cNvSpPr>
          <p:nvPr/>
        </p:nvSpPr>
        <p:spPr bwMode="auto">
          <a:xfrm>
            <a:off x="0" y="24384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81929" name="Rectangle 8">
            <a:extLst>
              <a:ext uri="{FF2B5EF4-FFF2-40B4-BE49-F238E27FC236}">
                <a16:creationId xmlns:a16="http://schemas.microsoft.com/office/drawing/2014/main" id="{0C4AB2E7-227A-8EC4-1F88-C9980AF77BCC}"/>
              </a:ext>
            </a:extLst>
          </p:cNvPr>
          <p:cNvSpPr>
            <a:spLocks noChangeArrowheads="1"/>
          </p:cNvSpPr>
          <p:nvPr/>
        </p:nvSpPr>
        <p:spPr bwMode="auto">
          <a:xfrm>
            <a:off x="0" y="51816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grpSp>
        <p:nvGrpSpPr>
          <p:cNvPr id="2" name="Group 9">
            <a:extLst>
              <a:ext uri="{FF2B5EF4-FFF2-40B4-BE49-F238E27FC236}">
                <a16:creationId xmlns:a16="http://schemas.microsoft.com/office/drawing/2014/main" id="{0C12EE49-6736-0B49-B33B-0E072B519401}"/>
              </a:ext>
            </a:extLst>
          </p:cNvPr>
          <p:cNvGrpSpPr>
            <a:grpSpLocks/>
          </p:cNvGrpSpPr>
          <p:nvPr/>
        </p:nvGrpSpPr>
        <p:grpSpPr bwMode="auto">
          <a:xfrm>
            <a:off x="0" y="3397250"/>
            <a:ext cx="4419600" cy="2439988"/>
            <a:chOff x="0" y="2140"/>
            <a:chExt cx="2784" cy="1537"/>
          </a:xfrm>
        </p:grpSpPr>
        <p:sp>
          <p:nvSpPr>
            <p:cNvPr id="81934" name="Text Box 10">
              <a:extLst>
                <a:ext uri="{FF2B5EF4-FFF2-40B4-BE49-F238E27FC236}">
                  <a16:creationId xmlns:a16="http://schemas.microsoft.com/office/drawing/2014/main" id="{B4FB07AC-07F2-A140-B10F-9329E4C2BD5A}"/>
                </a:ext>
              </a:extLst>
            </p:cNvPr>
            <p:cNvSpPr txBox="1">
              <a:spLocks noChangeArrowheads="1"/>
            </p:cNvSpPr>
            <p:nvPr/>
          </p:nvSpPr>
          <p:spPr bwMode="auto">
            <a:xfrm>
              <a:off x="0" y="2140"/>
              <a:ext cx="27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a:solidFill>
                    <a:schemeClr val="bg1"/>
                  </a:solidFill>
                  <a:latin typeface="Arial Black" panose="020B0A04020102020204" pitchFamily="34" charset="0"/>
                </a:rPr>
                <a:t>UNDERSTATED</a:t>
              </a:r>
            </a:p>
          </p:txBody>
        </p:sp>
        <p:sp>
          <p:nvSpPr>
            <p:cNvPr id="81935" name="Text Box 11">
              <a:extLst>
                <a:ext uri="{FF2B5EF4-FFF2-40B4-BE49-F238E27FC236}">
                  <a16:creationId xmlns:a16="http://schemas.microsoft.com/office/drawing/2014/main" id="{9D14A8E5-6A8D-F69D-8081-309840293DDF}"/>
                </a:ext>
              </a:extLst>
            </p:cNvPr>
            <p:cNvSpPr txBox="1">
              <a:spLocks noChangeArrowheads="1"/>
            </p:cNvSpPr>
            <p:nvPr/>
          </p:nvSpPr>
          <p:spPr bwMode="auto">
            <a:xfrm>
              <a:off x="48" y="3312"/>
              <a:ext cx="26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a:solidFill>
                    <a:schemeClr val="bg1"/>
                  </a:solidFill>
                  <a:latin typeface="Arial Black" panose="020B0A04020102020204" pitchFamily="34" charset="0"/>
                </a:rPr>
                <a:t>RESERVED</a:t>
              </a:r>
            </a:p>
          </p:txBody>
        </p:sp>
      </p:grpSp>
      <p:grpSp>
        <p:nvGrpSpPr>
          <p:cNvPr id="3" name="Group 12">
            <a:extLst>
              <a:ext uri="{FF2B5EF4-FFF2-40B4-BE49-F238E27FC236}">
                <a16:creationId xmlns:a16="http://schemas.microsoft.com/office/drawing/2014/main" id="{E0FB95A1-28E0-4DA8-AF08-F09F3DE9AFAC}"/>
              </a:ext>
            </a:extLst>
          </p:cNvPr>
          <p:cNvGrpSpPr>
            <a:grpSpLocks/>
          </p:cNvGrpSpPr>
          <p:nvPr/>
        </p:nvGrpSpPr>
        <p:grpSpPr bwMode="auto">
          <a:xfrm>
            <a:off x="4724400" y="3398838"/>
            <a:ext cx="4419600" cy="2439987"/>
            <a:chOff x="0" y="2140"/>
            <a:chExt cx="2784" cy="1537"/>
          </a:xfrm>
        </p:grpSpPr>
        <p:sp>
          <p:nvSpPr>
            <p:cNvPr id="81932" name="Text Box 13">
              <a:extLst>
                <a:ext uri="{FF2B5EF4-FFF2-40B4-BE49-F238E27FC236}">
                  <a16:creationId xmlns:a16="http://schemas.microsoft.com/office/drawing/2014/main" id="{56C74CD9-138D-F0E3-8403-24F732A5CB16}"/>
                </a:ext>
              </a:extLst>
            </p:cNvPr>
            <p:cNvSpPr txBox="1">
              <a:spLocks noChangeArrowheads="1"/>
            </p:cNvSpPr>
            <p:nvPr/>
          </p:nvSpPr>
          <p:spPr bwMode="auto">
            <a:xfrm>
              <a:off x="0" y="2140"/>
              <a:ext cx="27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a:solidFill>
                    <a:schemeClr val="bg1"/>
                  </a:solidFill>
                  <a:latin typeface="Arial Black" panose="020B0A04020102020204" pitchFamily="34" charset="0"/>
                </a:rPr>
                <a:t>INTENSE</a:t>
              </a:r>
            </a:p>
          </p:txBody>
        </p:sp>
        <p:sp>
          <p:nvSpPr>
            <p:cNvPr id="81933" name="Text Box 14">
              <a:extLst>
                <a:ext uri="{FF2B5EF4-FFF2-40B4-BE49-F238E27FC236}">
                  <a16:creationId xmlns:a16="http://schemas.microsoft.com/office/drawing/2014/main" id="{11C7D3B6-4FDA-1ED5-B97C-1DEE83E2B434}"/>
                </a:ext>
              </a:extLst>
            </p:cNvPr>
            <p:cNvSpPr txBox="1">
              <a:spLocks noChangeArrowheads="1"/>
            </p:cNvSpPr>
            <p:nvPr/>
          </p:nvSpPr>
          <p:spPr bwMode="auto">
            <a:xfrm>
              <a:off x="48" y="3312"/>
              <a:ext cx="26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a:solidFill>
                    <a:schemeClr val="bg1"/>
                  </a:solidFill>
                  <a:latin typeface="Arial Black" panose="020B0A04020102020204" pitchFamily="34" charset="0"/>
                </a:rPr>
                <a:t>ASSERTIVE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a:extLst>
              <a:ext uri="{FF2B5EF4-FFF2-40B4-BE49-F238E27FC236}">
                <a16:creationId xmlns:a16="http://schemas.microsoft.com/office/drawing/2014/main" id="{5ED3AADC-35CD-F544-2FAE-353FC7E59B8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20483" name="Rectangle 2">
            <a:extLst>
              <a:ext uri="{FF2B5EF4-FFF2-40B4-BE49-F238E27FC236}">
                <a16:creationId xmlns:a16="http://schemas.microsoft.com/office/drawing/2014/main" id="{EB7E4A41-23BF-A26E-7F2A-3FC8D705DCC3}"/>
              </a:ext>
            </a:extLst>
          </p:cNvPr>
          <p:cNvSpPr>
            <a:spLocks noGrp="1" noChangeArrowheads="1"/>
          </p:cNvSpPr>
          <p:nvPr>
            <p:ph type="title"/>
          </p:nvPr>
        </p:nvSpPr>
        <p:spPr/>
        <p:txBody>
          <a:bodyPr/>
          <a:lstStyle/>
          <a:p>
            <a:pPr eaLnBrk="1" hangingPunct="1"/>
            <a:r>
              <a:rPr lang="en-US" altLang="en-US"/>
              <a:t>Specific Application of The Platinum Rule</a:t>
            </a:r>
            <a:r>
              <a:rPr lang="en-US" altLang="en-US">
                <a:latin typeface="Arial" panose="020B0604020202020204" pitchFamily="34" charset="0"/>
              </a:rPr>
              <a:t>…</a:t>
            </a:r>
            <a:endParaRPr lang="en-US" altLang="en-US"/>
          </a:p>
        </p:txBody>
      </p:sp>
      <p:sp>
        <p:nvSpPr>
          <p:cNvPr id="20484" name="Rectangle 3">
            <a:extLst>
              <a:ext uri="{FF2B5EF4-FFF2-40B4-BE49-F238E27FC236}">
                <a16:creationId xmlns:a16="http://schemas.microsoft.com/office/drawing/2014/main" id="{FCF8B78A-E505-7FE5-CCE0-FE2224AFF6FB}"/>
              </a:ext>
            </a:extLst>
          </p:cNvPr>
          <p:cNvSpPr>
            <a:spLocks noGrp="1" noChangeArrowheads="1"/>
          </p:cNvSpPr>
          <p:nvPr>
            <p:ph type="body" idx="1"/>
          </p:nvPr>
        </p:nvSpPr>
        <p:spPr/>
        <p:txBody>
          <a:bodyPr/>
          <a:lstStyle/>
          <a:p>
            <a:pPr marL="4763" indent="-4763" eaLnBrk="1" hangingPunct="1">
              <a:buFontTx/>
              <a:buNone/>
            </a:pPr>
            <a:r>
              <a:rPr lang="en-US" altLang="en-US" sz="2800"/>
              <a:t>Today, we will learn how to apply adaptability to improve ___________.</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oter Placeholder 1">
            <a:extLst>
              <a:ext uri="{FF2B5EF4-FFF2-40B4-BE49-F238E27FC236}">
                <a16:creationId xmlns:a16="http://schemas.microsoft.com/office/drawing/2014/main" id="{AD14403D-645C-20A5-327E-CEB6EFC3305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sp>
        <p:nvSpPr>
          <p:cNvPr id="83971" name="Rectangle 15">
            <a:extLst>
              <a:ext uri="{FF2B5EF4-FFF2-40B4-BE49-F238E27FC236}">
                <a16:creationId xmlns:a16="http://schemas.microsoft.com/office/drawing/2014/main" id="{0F550684-8C42-1D19-782B-502CC0A5113F}"/>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83972" name="Text Box 2">
            <a:extLst>
              <a:ext uri="{FF2B5EF4-FFF2-40B4-BE49-F238E27FC236}">
                <a16:creationId xmlns:a16="http://schemas.microsoft.com/office/drawing/2014/main" id="{E850A55D-3FF2-6B8E-5F03-56D098365BA9}"/>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rPr>
              <a:t>EYE CONTACT IS…</a:t>
            </a:r>
          </a:p>
        </p:txBody>
      </p:sp>
      <p:pic>
        <p:nvPicPr>
          <p:cNvPr id="83973" name="Picture 3" descr="styles-Indirect-Direct">
            <a:extLst>
              <a:ext uri="{FF2B5EF4-FFF2-40B4-BE49-F238E27FC236}">
                <a16:creationId xmlns:a16="http://schemas.microsoft.com/office/drawing/2014/main" id="{95E07C60-11E9-861B-A88A-2606325007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4" name="Rectangle 5">
            <a:extLst>
              <a:ext uri="{FF2B5EF4-FFF2-40B4-BE49-F238E27FC236}">
                <a16:creationId xmlns:a16="http://schemas.microsoft.com/office/drawing/2014/main" id="{E8402B88-1E2A-9C2E-AD7D-227D55D0C61F}"/>
              </a:ext>
            </a:extLst>
          </p:cNvPr>
          <p:cNvSpPr>
            <a:spLocks noChangeArrowheads="1"/>
          </p:cNvSpPr>
          <p:nvPr/>
        </p:nvSpPr>
        <p:spPr bwMode="auto">
          <a:xfrm>
            <a:off x="4572000" y="24384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83975" name="Rectangle 6">
            <a:extLst>
              <a:ext uri="{FF2B5EF4-FFF2-40B4-BE49-F238E27FC236}">
                <a16:creationId xmlns:a16="http://schemas.microsoft.com/office/drawing/2014/main" id="{D1EE165E-8869-C25D-A74A-D712CA94B0A3}"/>
              </a:ext>
            </a:extLst>
          </p:cNvPr>
          <p:cNvSpPr>
            <a:spLocks noChangeArrowheads="1"/>
          </p:cNvSpPr>
          <p:nvPr/>
        </p:nvSpPr>
        <p:spPr bwMode="auto">
          <a:xfrm>
            <a:off x="4572000" y="51816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83976" name="Rectangle 7">
            <a:extLst>
              <a:ext uri="{FF2B5EF4-FFF2-40B4-BE49-F238E27FC236}">
                <a16:creationId xmlns:a16="http://schemas.microsoft.com/office/drawing/2014/main" id="{62593782-2141-7B4E-43AD-6B790194A839}"/>
              </a:ext>
            </a:extLst>
          </p:cNvPr>
          <p:cNvSpPr>
            <a:spLocks noChangeArrowheads="1"/>
          </p:cNvSpPr>
          <p:nvPr/>
        </p:nvSpPr>
        <p:spPr bwMode="auto">
          <a:xfrm>
            <a:off x="0" y="24384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83977" name="Rectangle 8">
            <a:extLst>
              <a:ext uri="{FF2B5EF4-FFF2-40B4-BE49-F238E27FC236}">
                <a16:creationId xmlns:a16="http://schemas.microsoft.com/office/drawing/2014/main" id="{F8E064AB-BB72-2E7F-C8E6-9AB49058FFB3}"/>
              </a:ext>
            </a:extLst>
          </p:cNvPr>
          <p:cNvSpPr>
            <a:spLocks noChangeArrowheads="1"/>
          </p:cNvSpPr>
          <p:nvPr/>
        </p:nvSpPr>
        <p:spPr bwMode="auto">
          <a:xfrm>
            <a:off x="0" y="51816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grpSp>
        <p:nvGrpSpPr>
          <p:cNvPr id="2" name="Group 9">
            <a:extLst>
              <a:ext uri="{FF2B5EF4-FFF2-40B4-BE49-F238E27FC236}">
                <a16:creationId xmlns:a16="http://schemas.microsoft.com/office/drawing/2014/main" id="{410E9B40-259E-E723-7F97-2831779FF1D5}"/>
              </a:ext>
            </a:extLst>
          </p:cNvPr>
          <p:cNvGrpSpPr>
            <a:grpSpLocks/>
          </p:cNvGrpSpPr>
          <p:nvPr/>
        </p:nvGrpSpPr>
        <p:grpSpPr bwMode="auto">
          <a:xfrm>
            <a:off x="0" y="3397250"/>
            <a:ext cx="4419600" cy="2439988"/>
            <a:chOff x="0" y="2140"/>
            <a:chExt cx="2784" cy="1537"/>
          </a:xfrm>
        </p:grpSpPr>
        <p:sp>
          <p:nvSpPr>
            <p:cNvPr id="83982" name="Text Box 10">
              <a:extLst>
                <a:ext uri="{FF2B5EF4-FFF2-40B4-BE49-F238E27FC236}">
                  <a16:creationId xmlns:a16="http://schemas.microsoft.com/office/drawing/2014/main" id="{3DF1D031-0610-031E-1F36-A7518616B406}"/>
                </a:ext>
              </a:extLst>
            </p:cNvPr>
            <p:cNvSpPr txBox="1">
              <a:spLocks noChangeArrowheads="1"/>
            </p:cNvSpPr>
            <p:nvPr/>
          </p:nvSpPr>
          <p:spPr bwMode="auto">
            <a:xfrm>
              <a:off x="0" y="2140"/>
              <a:ext cx="27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a:solidFill>
                    <a:schemeClr val="bg1"/>
                  </a:solidFill>
                  <a:latin typeface="Arial Black" panose="020B0A04020102020204" pitchFamily="34" charset="0"/>
                </a:rPr>
                <a:t>INITIALLY</a:t>
              </a:r>
            </a:p>
          </p:txBody>
        </p:sp>
        <p:sp>
          <p:nvSpPr>
            <p:cNvPr id="83983" name="Text Box 11">
              <a:extLst>
                <a:ext uri="{FF2B5EF4-FFF2-40B4-BE49-F238E27FC236}">
                  <a16:creationId xmlns:a16="http://schemas.microsoft.com/office/drawing/2014/main" id="{8EC53878-BEEB-D8B6-453D-22DB8145D9CD}"/>
                </a:ext>
              </a:extLst>
            </p:cNvPr>
            <p:cNvSpPr txBox="1">
              <a:spLocks noChangeArrowheads="1"/>
            </p:cNvSpPr>
            <p:nvPr/>
          </p:nvSpPr>
          <p:spPr bwMode="auto">
            <a:xfrm>
              <a:off x="48" y="3312"/>
              <a:ext cx="26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a:solidFill>
                    <a:schemeClr val="bg1"/>
                  </a:solidFill>
                  <a:latin typeface="Arial Black" panose="020B0A04020102020204" pitchFamily="34" charset="0"/>
                </a:rPr>
                <a:t>INTERMITTENT</a:t>
              </a:r>
            </a:p>
          </p:txBody>
        </p:sp>
      </p:grpSp>
      <p:grpSp>
        <p:nvGrpSpPr>
          <p:cNvPr id="3" name="Group 12">
            <a:extLst>
              <a:ext uri="{FF2B5EF4-FFF2-40B4-BE49-F238E27FC236}">
                <a16:creationId xmlns:a16="http://schemas.microsoft.com/office/drawing/2014/main" id="{4B985FE7-2FBC-BAC9-B7BB-510D7A859CC3}"/>
              </a:ext>
            </a:extLst>
          </p:cNvPr>
          <p:cNvGrpSpPr>
            <a:grpSpLocks/>
          </p:cNvGrpSpPr>
          <p:nvPr/>
        </p:nvGrpSpPr>
        <p:grpSpPr bwMode="auto">
          <a:xfrm>
            <a:off x="4724400" y="3398838"/>
            <a:ext cx="4419600" cy="2439987"/>
            <a:chOff x="0" y="2140"/>
            <a:chExt cx="2784" cy="1537"/>
          </a:xfrm>
        </p:grpSpPr>
        <p:sp>
          <p:nvSpPr>
            <p:cNvPr id="83980" name="Text Box 13">
              <a:extLst>
                <a:ext uri="{FF2B5EF4-FFF2-40B4-BE49-F238E27FC236}">
                  <a16:creationId xmlns:a16="http://schemas.microsoft.com/office/drawing/2014/main" id="{2BC72844-56DB-18EC-0E18-EFAACE3A10DD}"/>
                </a:ext>
              </a:extLst>
            </p:cNvPr>
            <p:cNvSpPr txBox="1">
              <a:spLocks noChangeArrowheads="1"/>
            </p:cNvSpPr>
            <p:nvPr/>
          </p:nvSpPr>
          <p:spPr bwMode="auto">
            <a:xfrm>
              <a:off x="0" y="2140"/>
              <a:ext cx="27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a:solidFill>
                    <a:schemeClr val="bg1"/>
                  </a:solidFill>
                  <a:latin typeface="Arial Black" panose="020B0A04020102020204" pitchFamily="34" charset="0"/>
                </a:rPr>
                <a:t>USUALLY</a:t>
              </a:r>
            </a:p>
          </p:txBody>
        </p:sp>
        <p:sp>
          <p:nvSpPr>
            <p:cNvPr id="83981" name="Text Box 14">
              <a:extLst>
                <a:ext uri="{FF2B5EF4-FFF2-40B4-BE49-F238E27FC236}">
                  <a16:creationId xmlns:a16="http://schemas.microsoft.com/office/drawing/2014/main" id="{C182E795-3013-E24A-51BF-AA3E87C12296}"/>
                </a:ext>
              </a:extLst>
            </p:cNvPr>
            <p:cNvSpPr txBox="1">
              <a:spLocks noChangeArrowheads="1"/>
            </p:cNvSpPr>
            <p:nvPr/>
          </p:nvSpPr>
          <p:spPr bwMode="auto">
            <a:xfrm>
              <a:off x="48" y="3312"/>
              <a:ext cx="26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a:solidFill>
                    <a:schemeClr val="bg1"/>
                  </a:solidFill>
                  <a:latin typeface="Arial Black" panose="020B0A04020102020204" pitchFamily="34" charset="0"/>
                </a:rPr>
                <a:t>SUSTAINED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oter Placeholder 1">
            <a:extLst>
              <a:ext uri="{FF2B5EF4-FFF2-40B4-BE49-F238E27FC236}">
                <a16:creationId xmlns:a16="http://schemas.microsoft.com/office/drawing/2014/main" id="{955C9624-EF16-C145-6EE2-C458C4A56AD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sp>
        <p:nvSpPr>
          <p:cNvPr id="86019" name="Rectangle 15">
            <a:extLst>
              <a:ext uri="{FF2B5EF4-FFF2-40B4-BE49-F238E27FC236}">
                <a16:creationId xmlns:a16="http://schemas.microsoft.com/office/drawing/2014/main" id="{721FDD98-0CAB-1BD5-6C36-D7DEFE678380}"/>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86020" name="Text Box 2">
            <a:extLst>
              <a:ext uri="{FF2B5EF4-FFF2-40B4-BE49-F238E27FC236}">
                <a16:creationId xmlns:a16="http://schemas.microsoft.com/office/drawing/2014/main" id="{DB258E55-B8DC-4C42-2C1A-9415294E1AC5}"/>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rPr>
              <a:t>VIEWS RULES AND POLICIES AS…</a:t>
            </a:r>
          </a:p>
        </p:txBody>
      </p:sp>
      <p:pic>
        <p:nvPicPr>
          <p:cNvPr id="86021" name="Picture 3" descr="styles-Indirect-Direct">
            <a:extLst>
              <a:ext uri="{FF2B5EF4-FFF2-40B4-BE49-F238E27FC236}">
                <a16:creationId xmlns:a16="http://schemas.microsoft.com/office/drawing/2014/main" id="{D1BD8551-C584-1266-7622-E150C86731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2" name="Rectangle 5">
            <a:extLst>
              <a:ext uri="{FF2B5EF4-FFF2-40B4-BE49-F238E27FC236}">
                <a16:creationId xmlns:a16="http://schemas.microsoft.com/office/drawing/2014/main" id="{7D49DEDC-8E21-0CFA-5243-65DE74505DA2}"/>
              </a:ext>
            </a:extLst>
          </p:cNvPr>
          <p:cNvSpPr>
            <a:spLocks noChangeArrowheads="1"/>
          </p:cNvSpPr>
          <p:nvPr/>
        </p:nvSpPr>
        <p:spPr bwMode="auto">
          <a:xfrm>
            <a:off x="4572000" y="24384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86023" name="Rectangle 6">
            <a:extLst>
              <a:ext uri="{FF2B5EF4-FFF2-40B4-BE49-F238E27FC236}">
                <a16:creationId xmlns:a16="http://schemas.microsoft.com/office/drawing/2014/main" id="{AC3BC50B-B550-D5D8-A4A6-7B4C13FBB536}"/>
              </a:ext>
            </a:extLst>
          </p:cNvPr>
          <p:cNvSpPr>
            <a:spLocks noChangeArrowheads="1"/>
          </p:cNvSpPr>
          <p:nvPr/>
        </p:nvSpPr>
        <p:spPr bwMode="auto">
          <a:xfrm>
            <a:off x="4572000" y="51816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86024" name="Rectangle 7">
            <a:extLst>
              <a:ext uri="{FF2B5EF4-FFF2-40B4-BE49-F238E27FC236}">
                <a16:creationId xmlns:a16="http://schemas.microsoft.com/office/drawing/2014/main" id="{B3C012A6-0DEC-93A5-8C57-0F8EBD77DEF1}"/>
              </a:ext>
            </a:extLst>
          </p:cNvPr>
          <p:cNvSpPr>
            <a:spLocks noChangeArrowheads="1"/>
          </p:cNvSpPr>
          <p:nvPr/>
        </p:nvSpPr>
        <p:spPr bwMode="auto">
          <a:xfrm>
            <a:off x="0" y="24384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86025" name="Rectangle 8">
            <a:extLst>
              <a:ext uri="{FF2B5EF4-FFF2-40B4-BE49-F238E27FC236}">
                <a16:creationId xmlns:a16="http://schemas.microsoft.com/office/drawing/2014/main" id="{D07C4CAA-4FFA-6DDC-BF8F-BB3836E1C47A}"/>
              </a:ext>
            </a:extLst>
          </p:cNvPr>
          <p:cNvSpPr>
            <a:spLocks noChangeArrowheads="1"/>
          </p:cNvSpPr>
          <p:nvPr/>
        </p:nvSpPr>
        <p:spPr bwMode="auto">
          <a:xfrm>
            <a:off x="0" y="51816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grpSp>
        <p:nvGrpSpPr>
          <p:cNvPr id="2" name="Group 9">
            <a:extLst>
              <a:ext uri="{FF2B5EF4-FFF2-40B4-BE49-F238E27FC236}">
                <a16:creationId xmlns:a16="http://schemas.microsoft.com/office/drawing/2014/main" id="{12C4162E-4E8B-05FB-B95A-5BF23D2D383A}"/>
              </a:ext>
            </a:extLst>
          </p:cNvPr>
          <p:cNvGrpSpPr>
            <a:grpSpLocks/>
          </p:cNvGrpSpPr>
          <p:nvPr/>
        </p:nvGrpSpPr>
        <p:grpSpPr bwMode="auto">
          <a:xfrm>
            <a:off x="0" y="3397250"/>
            <a:ext cx="4419600" cy="2439988"/>
            <a:chOff x="0" y="2140"/>
            <a:chExt cx="2784" cy="1537"/>
          </a:xfrm>
        </p:grpSpPr>
        <p:sp>
          <p:nvSpPr>
            <p:cNvPr id="86030" name="Text Box 10">
              <a:extLst>
                <a:ext uri="{FF2B5EF4-FFF2-40B4-BE49-F238E27FC236}">
                  <a16:creationId xmlns:a16="http://schemas.microsoft.com/office/drawing/2014/main" id="{3A8AD794-8F5A-2CF7-A68F-404EF31D78BE}"/>
                </a:ext>
              </a:extLst>
            </p:cNvPr>
            <p:cNvSpPr txBox="1">
              <a:spLocks noChangeArrowheads="1"/>
            </p:cNvSpPr>
            <p:nvPr/>
          </p:nvSpPr>
          <p:spPr bwMode="auto">
            <a:xfrm>
              <a:off x="0" y="2140"/>
              <a:ext cx="27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a:solidFill>
                    <a:schemeClr val="bg1"/>
                  </a:solidFill>
                  <a:latin typeface="Arial Black" panose="020B0A04020102020204" pitchFamily="34" charset="0"/>
                </a:rPr>
                <a:t>THE LETTER</a:t>
              </a:r>
            </a:p>
          </p:txBody>
        </p:sp>
        <p:sp>
          <p:nvSpPr>
            <p:cNvPr id="86031" name="Text Box 11">
              <a:extLst>
                <a:ext uri="{FF2B5EF4-FFF2-40B4-BE49-F238E27FC236}">
                  <a16:creationId xmlns:a16="http://schemas.microsoft.com/office/drawing/2014/main" id="{74AFE05D-36E5-0019-D90A-78A6F3828D3A}"/>
                </a:ext>
              </a:extLst>
            </p:cNvPr>
            <p:cNvSpPr txBox="1">
              <a:spLocks noChangeArrowheads="1"/>
            </p:cNvSpPr>
            <p:nvPr/>
          </p:nvSpPr>
          <p:spPr bwMode="auto">
            <a:xfrm>
              <a:off x="48" y="3312"/>
              <a:ext cx="26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a:solidFill>
                    <a:schemeClr val="bg1"/>
                  </a:solidFill>
                  <a:latin typeface="Arial Black" panose="020B0A04020102020204" pitchFamily="34" charset="0"/>
                </a:rPr>
                <a:t>OF THE LAW!</a:t>
              </a:r>
            </a:p>
          </p:txBody>
        </p:sp>
      </p:grpSp>
      <p:grpSp>
        <p:nvGrpSpPr>
          <p:cNvPr id="3" name="Group 12">
            <a:extLst>
              <a:ext uri="{FF2B5EF4-FFF2-40B4-BE49-F238E27FC236}">
                <a16:creationId xmlns:a16="http://schemas.microsoft.com/office/drawing/2014/main" id="{A7843C6E-FBB9-99F9-16B0-7C60D5209E65}"/>
              </a:ext>
            </a:extLst>
          </p:cNvPr>
          <p:cNvGrpSpPr>
            <a:grpSpLocks/>
          </p:cNvGrpSpPr>
          <p:nvPr/>
        </p:nvGrpSpPr>
        <p:grpSpPr bwMode="auto">
          <a:xfrm>
            <a:off x="4724400" y="3398838"/>
            <a:ext cx="4419600" cy="2439987"/>
            <a:chOff x="0" y="2140"/>
            <a:chExt cx="2784" cy="1537"/>
          </a:xfrm>
        </p:grpSpPr>
        <p:sp>
          <p:nvSpPr>
            <p:cNvPr id="86028" name="Text Box 13">
              <a:extLst>
                <a:ext uri="{FF2B5EF4-FFF2-40B4-BE49-F238E27FC236}">
                  <a16:creationId xmlns:a16="http://schemas.microsoft.com/office/drawing/2014/main" id="{833129F8-6FF4-8099-79B9-3E91A07CB709}"/>
                </a:ext>
              </a:extLst>
            </p:cNvPr>
            <p:cNvSpPr txBox="1">
              <a:spLocks noChangeArrowheads="1"/>
            </p:cNvSpPr>
            <p:nvPr/>
          </p:nvSpPr>
          <p:spPr bwMode="auto">
            <a:xfrm>
              <a:off x="0" y="2140"/>
              <a:ext cx="27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a:solidFill>
                    <a:schemeClr val="bg1"/>
                  </a:solidFill>
                  <a:latin typeface="Arial Black" panose="020B0A04020102020204" pitchFamily="34" charset="0"/>
                </a:rPr>
                <a:t>WINDOWS OF</a:t>
              </a:r>
            </a:p>
          </p:txBody>
        </p:sp>
        <p:sp>
          <p:nvSpPr>
            <p:cNvPr id="86029" name="Text Box 14">
              <a:extLst>
                <a:ext uri="{FF2B5EF4-FFF2-40B4-BE49-F238E27FC236}">
                  <a16:creationId xmlns:a16="http://schemas.microsoft.com/office/drawing/2014/main" id="{35DA9D5A-DF0E-5311-F022-3BAC035926DA}"/>
                </a:ext>
              </a:extLst>
            </p:cNvPr>
            <p:cNvSpPr txBox="1">
              <a:spLocks noChangeArrowheads="1"/>
            </p:cNvSpPr>
            <p:nvPr/>
          </p:nvSpPr>
          <p:spPr bwMode="auto">
            <a:xfrm>
              <a:off x="48" y="3312"/>
              <a:ext cx="26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a:solidFill>
                    <a:schemeClr val="bg1"/>
                  </a:solidFill>
                  <a:latin typeface="Arial Black" panose="020B0A04020102020204" pitchFamily="34" charset="0"/>
                </a:rPr>
                <a:t>OPPORTUNITY!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oter Placeholder 1">
            <a:extLst>
              <a:ext uri="{FF2B5EF4-FFF2-40B4-BE49-F238E27FC236}">
                <a16:creationId xmlns:a16="http://schemas.microsoft.com/office/drawing/2014/main" id="{2946FACF-8190-6C41-330B-E9EEFAFE3F1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sp>
        <p:nvSpPr>
          <p:cNvPr id="88067" name="Rectangle 15">
            <a:extLst>
              <a:ext uri="{FF2B5EF4-FFF2-40B4-BE49-F238E27FC236}">
                <a16:creationId xmlns:a16="http://schemas.microsoft.com/office/drawing/2014/main" id="{C3F1EA7E-E751-35E7-4BD6-1E61603C5F9D}"/>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88068" name="Text Box 2">
            <a:extLst>
              <a:ext uri="{FF2B5EF4-FFF2-40B4-BE49-F238E27FC236}">
                <a16:creationId xmlns:a16="http://schemas.microsoft.com/office/drawing/2014/main" id="{5E3D2F8C-0EA4-6C1E-4A49-2EF8276183DD}"/>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rPr>
              <a:t>IN GENERAL…</a:t>
            </a:r>
          </a:p>
        </p:txBody>
      </p:sp>
      <p:pic>
        <p:nvPicPr>
          <p:cNvPr id="88069" name="Picture 3" descr="styles-Indirect-Direct">
            <a:extLst>
              <a:ext uri="{FF2B5EF4-FFF2-40B4-BE49-F238E27FC236}">
                <a16:creationId xmlns:a16="http://schemas.microsoft.com/office/drawing/2014/main" id="{424C9F03-73A1-0926-E84A-D0AC6838AB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0" name="Rectangle 5">
            <a:extLst>
              <a:ext uri="{FF2B5EF4-FFF2-40B4-BE49-F238E27FC236}">
                <a16:creationId xmlns:a16="http://schemas.microsoft.com/office/drawing/2014/main" id="{78663E77-FA92-6D43-BE71-8AD2F9E06981}"/>
              </a:ext>
            </a:extLst>
          </p:cNvPr>
          <p:cNvSpPr>
            <a:spLocks noChangeArrowheads="1"/>
          </p:cNvSpPr>
          <p:nvPr/>
        </p:nvSpPr>
        <p:spPr bwMode="auto">
          <a:xfrm>
            <a:off x="4572000" y="24384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88071" name="Rectangle 6">
            <a:extLst>
              <a:ext uri="{FF2B5EF4-FFF2-40B4-BE49-F238E27FC236}">
                <a16:creationId xmlns:a16="http://schemas.microsoft.com/office/drawing/2014/main" id="{72162061-F509-F6D9-01BD-1C0FD5C35A00}"/>
              </a:ext>
            </a:extLst>
          </p:cNvPr>
          <p:cNvSpPr>
            <a:spLocks noChangeArrowheads="1"/>
          </p:cNvSpPr>
          <p:nvPr/>
        </p:nvSpPr>
        <p:spPr bwMode="auto">
          <a:xfrm>
            <a:off x="4572000" y="51816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88072" name="Rectangle 7">
            <a:extLst>
              <a:ext uri="{FF2B5EF4-FFF2-40B4-BE49-F238E27FC236}">
                <a16:creationId xmlns:a16="http://schemas.microsoft.com/office/drawing/2014/main" id="{EF45C6FC-A248-E51C-DBCE-2D34763AA30E}"/>
              </a:ext>
            </a:extLst>
          </p:cNvPr>
          <p:cNvSpPr>
            <a:spLocks noChangeArrowheads="1"/>
          </p:cNvSpPr>
          <p:nvPr/>
        </p:nvSpPr>
        <p:spPr bwMode="auto">
          <a:xfrm>
            <a:off x="0" y="24384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88073" name="Rectangle 8">
            <a:extLst>
              <a:ext uri="{FF2B5EF4-FFF2-40B4-BE49-F238E27FC236}">
                <a16:creationId xmlns:a16="http://schemas.microsoft.com/office/drawing/2014/main" id="{5B1A6E73-39A1-6E49-4C57-641E3B738BC2}"/>
              </a:ext>
            </a:extLst>
          </p:cNvPr>
          <p:cNvSpPr>
            <a:spLocks noChangeArrowheads="1"/>
          </p:cNvSpPr>
          <p:nvPr/>
        </p:nvSpPr>
        <p:spPr bwMode="auto">
          <a:xfrm>
            <a:off x="0" y="51816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grpSp>
        <p:nvGrpSpPr>
          <p:cNvPr id="2" name="Group 9">
            <a:extLst>
              <a:ext uri="{FF2B5EF4-FFF2-40B4-BE49-F238E27FC236}">
                <a16:creationId xmlns:a16="http://schemas.microsoft.com/office/drawing/2014/main" id="{3B2EB1E1-A4A0-E181-8FBC-9248F89D0C14}"/>
              </a:ext>
            </a:extLst>
          </p:cNvPr>
          <p:cNvGrpSpPr>
            <a:grpSpLocks/>
          </p:cNvGrpSpPr>
          <p:nvPr/>
        </p:nvGrpSpPr>
        <p:grpSpPr bwMode="auto">
          <a:xfrm>
            <a:off x="0" y="3397250"/>
            <a:ext cx="4419600" cy="2439988"/>
            <a:chOff x="0" y="2140"/>
            <a:chExt cx="2784" cy="1537"/>
          </a:xfrm>
        </p:grpSpPr>
        <p:sp>
          <p:nvSpPr>
            <p:cNvPr id="88078" name="Text Box 10">
              <a:extLst>
                <a:ext uri="{FF2B5EF4-FFF2-40B4-BE49-F238E27FC236}">
                  <a16:creationId xmlns:a16="http://schemas.microsoft.com/office/drawing/2014/main" id="{0C9502E4-1F2C-46CB-1385-9F1CCABD9F10}"/>
                </a:ext>
              </a:extLst>
            </p:cNvPr>
            <p:cNvSpPr txBox="1">
              <a:spLocks noChangeArrowheads="1"/>
            </p:cNvSpPr>
            <p:nvPr/>
          </p:nvSpPr>
          <p:spPr bwMode="auto">
            <a:xfrm>
              <a:off x="0" y="2140"/>
              <a:ext cx="27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a:solidFill>
                    <a:schemeClr val="bg1"/>
                  </a:solidFill>
                  <a:latin typeface="Arial Black" panose="020B0A04020102020204" pitchFamily="34" charset="0"/>
                </a:rPr>
                <a:t>LISTENS MORE</a:t>
              </a:r>
            </a:p>
          </p:txBody>
        </p:sp>
        <p:sp>
          <p:nvSpPr>
            <p:cNvPr id="88079" name="Text Box 11">
              <a:extLst>
                <a:ext uri="{FF2B5EF4-FFF2-40B4-BE49-F238E27FC236}">
                  <a16:creationId xmlns:a16="http://schemas.microsoft.com/office/drawing/2014/main" id="{F002C8E9-2561-05C1-DC02-4E79397F1079}"/>
                </a:ext>
              </a:extLst>
            </p:cNvPr>
            <p:cNvSpPr txBox="1">
              <a:spLocks noChangeArrowheads="1"/>
            </p:cNvSpPr>
            <p:nvPr/>
          </p:nvSpPr>
          <p:spPr bwMode="auto">
            <a:xfrm>
              <a:off x="48" y="3312"/>
              <a:ext cx="26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a:solidFill>
                    <a:schemeClr val="bg1"/>
                  </a:solidFill>
                  <a:latin typeface="Arial Black" panose="020B0A04020102020204" pitchFamily="34" charset="0"/>
                </a:rPr>
                <a:t>THAN TALKS</a:t>
              </a:r>
            </a:p>
          </p:txBody>
        </p:sp>
      </p:grpSp>
      <p:grpSp>
        <p:nvGrpSpPr>
          <p:cNvPr id="3" name="Group 12">
            <a:extLst>
              <a:ext uri="{FF2B5EF4-FFF2-40B4-BE49-F238E27FC236}">
                <a16:creationId xmlns:a16="http://schemas.microsoft.com/office/drawing/2014/main" id="{90A9EE26-4AA3-7DEE-C6EA-E9062C582888}"/>
              </a:ext>
            </a:extLst>
          </p:cNvPr>
          <p:cNvGrpSpPr>
            <a:grpSpLocks/>
          </p:cNvGrpSpPr>
          <p:nvPr/>
        </p:nvGrpSpPr>
        <p:grpSpPr bwMode="auto">
          <a:xfrm>
            <a:off x="4724400" y="3398838"/>
            <a:ext cx="4419600" cy="2439987"/>
            <a:chOff x="0" y="2140"/>
            <a:chExt cx="2784" cy="1537"/>
          </a:xfrm>
        </p:grpSpPr>
        <p:sp>
          <p:nvSpPr>
            <p:cNvPr id="88076" name="Text Box 13">
              <a:extLst>
                <a:ext uri="{FF2B5EF4-FFF2-40B4-BE49-F238E27FC236}">
                  <a16:creationId xmlns:a16="http://schemas.microsoft.com/office/drawing/2014/main" id="{247C5E77-B4D1-9562-3488-201DD834E80F}"/>
                </a:ext>
              </a:extLst>
            </p:cNvPr>
            <p:cNvSpPr txBox="1">
              <a:spLocks noChangeArrowheads="1"/>
            </p:cNvSpPr>
            <p:nvPr/>
          </p:nvSpPr>
          <p:spPr bwMode="auto">
            <a:xfrm>
              <a:off x="0" y="2140"/>
              <a:ext cx="27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a:solidFill>
                    <a:schemeClr val="bg1"/>
                  </a:solidFill>
                  <a:latin typeface="Arial Black" panose="020B0A04020102020204" pitchFamily="34" charset="0"/>
                </a:rPr>
                <a:t>TALKS MORE</a:t>
              </a:r>
            </a:p>
          </p:txBody>
        </p:sp>
        <p:sp>
          <p:nvSpPr>
            <p:cNvPr id="88077" name="Text Box 14">
              <a:extLst>
                <a:ext uri="{FF2B5EF4-FFF2-40B4-BE49-F238E27FC236}">
                  <a16:creationId xmlns:a16="http://schemas.microsoft.com/office/drawing/2014/main" id="{B6E9AB11-9819-404C-40D9-FF7DCA61A951}"/>
                </a:ext>
              </a:extLst>
            </p:cNvPr>
            <p:cNvSpPr txBox="1">
              <a:spLocks noChangeArrowheads="1"/>
            </p:cNvSpPr>
            <p:nvPr/>
          </p:nvSpPr>
          <p:spPr bwMode="auto">
            <a:xfrm>
              <a:off x="48" y="3312"/>
              <a:ext cx="26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a:solidFill>
                    <a:schemeClr val="bg1"/>
                  </a:solidFill>
                  <a:latin typeface="Arial Black" panose="020B0A04020102020204" pitchFamily="34" charset="0"/>
                </a:rPr>
                <a:t>THAN LISTENS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oter Placeholder 1">
            <a:extLst>
              <a:ext uri="{FF2B5EF4-FFF2-40B4-BE49-F238E27FC236}">
                <a16:creationId xmlns:a16="http://schemas.microsoft.com/office/drawing/2014/main" id="{EC4616C0-3F80-F720-17CA-A61C74A4354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sp>
        <p:nvSpPr>
          <p:cNvPr id="90115" name="Rectangle 15">
            <a:extLst>
              <a:ext uri="{FF2B5EF4-FFF2-40B4-BE49-F238E27FC236}">
                <a16:creationId xmlns:a16="http://schemas.microsoft.com/office/drawing/2014/main" id="{8CD8E5FC-14F7-9788-4156-AF7514A12227}"/>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90116" name="Text Box 2">
            <a:extLst>
              <a:ext uri="{FF2B5EF4-FFF2-40B4-BE49-F238E27FC236}">
                <a16:creationId xmlns:a16="http://schemas.microsoft.com/office/drawing/2014/main" id="{1CF6028D-A8C5-8134-CB60-903C4D615E55}"/>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rPr>
              <a:t>OVERALL, THEY…</a:t>
            </a:r>
          </a:p>
        </p:txBody>
      </p:sp>
      <p:pic>
        <p:nvPicPr>
          <p:cNvPr id="90117" name="Picture 3" descr="styles-Indirect-Direct">
            <a:extLst>
              <a:ext uri="{FF2B5EF4-FFF2-40B4-BE49-F238E27FC236}">
                <a16:creationId xmlns:a16="http://schemas.microsoft.com/office/drawing/2014/main" id="{E64E44A2-F87B-65A3-74A4-ADEC953E3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8" name="Rectangle 5">
            <a:extLst>
              <a:ext uri="{FF2B5EF4-FFF2-40B4-BE49-F238E27FC236}">
                <a16:creationId xmlns:a16="http://schemas.microsoft.com/office/drawing/2014/main" id="{3A87B771-79E3-9403-4592-2C59D1DEC13E}"/>
              </a:ext>
            </a:extLst>
          </p:cNvPr>
          <p:cNvSpPr>
            <a:spLocks noChangeArrowheads="1"/>
          </p:cNvSpPr>
          <p:nvPr/>
        </p:nvSpPr>
        <p:spPr bwMode="auto">
          <a:xfrm>
            <a:off x="4572000" y="24384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90119" name="Rectangle 6">
            <a:extLst>
              <a:ext uri="{FF2B5EF4-FFF2-40B4-BE49-F238E27FC236}">
                <a16:creationId xmlns:a16="http://schemas.microsoft.com/office/drawing/2014/main" id="{1DA83D16-EE16-9DBD-BAB1-445A896A05FF}"/>
              </a:ext>
            </a:extLst>
          </p:cNvPr>
          <p:cNvSpPr>
            <a:spLocks noChangeArrowheads="1"/>
          </p:cNvSpPr>
          <p:nvPr/>
        </p:nvSpPr>
        <p:spPr bwMode="auto">
          <a:xfrm>
            <a:off x="4572000" y="51816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90120" name="Rectangle 7">
            <a:extLst>
              <a:ext uri="{FF2B5EF4-FFF2-40B4-BE49-F238E27FC236}">
                <a16:creationId xmlns:a16="http://schemas.microsoft.com/office/drawing/2014/main" id="{E266E715-D4EF-BB1A-F8CD-61CEB95D95DB}"/>
              </a:ext>
            </a:extLst>
          </p:cNvPr>
          <p:cNvSpPr>
            <a:spLocks noChangeArrowheads="1"/>
          </p:cNvSpPr>
          <p:nvPr/>
        </p:nvSpPr>
        <p:spPr bwMode="auto">
          <a:xfrm>
            <a:off x="0" y="24384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90121" name="Rectangle 8">
            <a:extLst>
              <a:ext uri="{FF2B5EF4-FFF2-40B4-BE49-F238E27FC236}">
                <a16:creationId xmlns:a16="http://schemas.microsoft.com/office/drawing/2014/main" id="{063D7C42-7EE8-D4EA-377A-C9BE8B566022}"/>
              </a:ext>
            </a:extLst>
          </p:cNvPr>
          <p:cNvSpPr>
            <a:spLocks noChangeArrowheads="1"/>
          </p:cNvSpPr>
          <p:nvPr/>
        </p:nvSpPr>
        <p:spPr bwMode="auto">
          <a:xfrm>
            <a:off x="0" y="5181600"/>
            <a:ext cx="4572000" cy="1676400"/>
          </a:xfrm>
          <a:prstGeom prst="rect">
            <a:avLst/>
          </a:prstGeom>
          <a:solidFill>
            <a:schemeClr val="tx1">
              <a:alpha val="63136"/>
            </a:schemeClr>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grpSp>
        <p:nvGrpSpPr>
          <p:cNvPr id="2" name="Group 9">
            <a:extLst>
              <a:ext uri="{FF2B5EF4-FFF2-40B4-BE49-F238E27FC236}">
                <a16:creationId xmlns:a16="http://schemas.microsoft.com/office/drawing/2014/main" id="{DE498181-5DAB-8031-E8C2-7B172EDF2F76}"/>
              </a:ext>
            </a:extLst>
          </p:cNvPr>
          <p:cNvGrpSpPr>
            <a:grpSpLocks/>
          </p:cNvGrpSpPr>
          <p:nvPr/>
        </p:nvGrpSpPr>
        <p:grpSpPr bwMode="auto">
          <a:xfrm>
            <a:off x="0" y="3397250"/>
            <a:ext cx="4419600" cy="2439988"/>
            <a:chOff x="0" y="2140"/>
            <a:chExt cx="2784" cy="1537"/>
          </a:xfrm>
        </p:grpSpPr>
        <p:sp>
          <p:nvSpPr>
            <p:cNvPr id="90126" name="Text Box 10">
              <a:extLst>
                <a:ext uri="{FF2B5EF4-FFF2-40B4-BE49-F238E27FC236}">
                  <a16:creationId xmlns:a16="http://schemas.microsoft.com/office/drawing/2014/main" id="{EF424DD8-5C11-1059-06D3-0366BCD557CA}"/>
                </a:ext>
              </a:extLst>
            </p:cNvPr>
            <p:cNvSpPr txBox="1">
              <a:spLocks noChangeArrowheads="1"/>
            </p:cNvSpPr>
            <p:nvPr/>
          </p:nvSpPr>
          <p:spPr bwMode="auto">
            <a:xfrm>
              <a:off x="0" y="2140"/>
              <a:ext cx="27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a:solidFill>
                    <a:schemeClr val="bg1"/>
                  </a:solidFill>
                  <a:latin typeface="Arial Black" panose="020B0A04020102020204" pitchFamily="34" charset="0"/>
                </a:rPr>
                <a:t>ASK MORE</a:t>
              </a:r>
            </a:p>
          </p:txBody>
        </p:sp>
        <p:sp>
          <p:nvSpPr>
            <p:cNvPr id="90127" name="Text Box 11">
              <a:extLst>
                <a:ext uri="{FF2B5EF4-FFF2-40B4-BE49-F238E27FC236}">
                  <a16:creationId xmlns:a16="http://schemas.microsoft.com/office/drawing/2014/main" id="{9EDB3381-170F-4E65-A995-A35AD8B9F73B}"/>
                </a:ext>
              </a:extLst>
            </p:cNvPr>
            <p:cNvSpPr txBox="1">
              <a:spLocks noChangeArrowheads="1"/>
            </p:cNvSpPr>
            <p:nvPr/>
          </p:nvSpPr>
          <p:spPr bwMode="auto">
            <a:xfrm>
              <a:off x="48" y="3312"/>
              <a:ext cx="26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a:solidFill>
                    <a:schemeClr val="bg1"/>
                  </a:solidFill>
                  <a:latin typeface="Arial Black" panose="020B0A04020102020204" pitchFamily="34" charset="0"/>
                </a:rPr>
                <a:t>THAN TELL</a:t>
              </a:r>
            </a:p>
          </p:txBody>
        </p:sp>
      </p:grpSp>
      <p:grpSp>
        <p:nvGrpSpPr>
          <p:cNvPr id="3" name="Group 12">
            <a:extLst>
              <a:ext uri="{FF2B5EF4-FFF2-40B4-BE49-F238E27FC236}">
                <a16:creationId xmlns:a16="http://schemas.microsoft.com/office/drawing/2014/main" id="{493CF95C-4D03-9EE9-9C26-BEC3FF704005}"/>
              </a:ext>
            </a:extLst>
          </p:cNvPr>
          <p:cNvGrpSpPr>
            <a:grpSpLocks/>
          </p:cNvGrpSpPr>
          <p:nvPr/>
        </p:nvGrpSpPr>
        <p:grpSpPr bwMode="auto">
          <a:xfrm>
            <a:off x="4724400" y="3398838"/>
            <a:ext cx="4419600" cy="2439987"/>
            <a:chOff x="0" y="2140"/>
            <a:chExt cx="2784" cy="1537"/>
          </a:xfrm>
        </p:grpSpPr>
        <p:sp>
          <p:nvSpPr>
            <p:cNvPr id="90124" name="Text Box 13">
              <a:extLst>
                <a:ext uri="{FF2B5EF4-FFF2-40B4-BE49-F238E27FC236}">
                  <a16:creationId xmlns:a16="http://schemas.microsoft.com/office/drawing/2014/main" id="{89DA7C71-AF35-D270-7215-1F244CCEDAE9}"/>
                </a:ext>
              </a:extLst>
            </p:cNvPr>
            <p:cNvSpPr txBox="1">
              <a:spLocks noChangeArrowheads="1"/>
            </p:cNvSpPr>
            <p:nvPr/>
          </p:nvSpPr>
          <p:spPr bwMode="auto">
            <a:xfrm>
              <a:off x="0" y="2140"/>
              <a:ext cx="27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a:solidFill>
                    <a:schemeClr val="bg1"/>
                  </a:solidFill>
                  <a:latin typeface="Arial Black" panose="020B0A04020102020204" pitchFamily="34" charset="0"/>
                </a:rPr>
                <a:t>TELLS MORE</a:t>
              </a:r>
            </a:p>
          </p:txBody>
        </p:sp>
        <p:sp>
          <p:nvSpPr>
            <p:cNvPr id="90125" name="Text Box 14">
              <a:extLst>
                <a:ext uri="{FF2B5EF4-FFF2-40B4-BE49-F238E27FC236}">
                  <a16:creationId xmlns:a16="http://schemas.microsoft.com/office/drawing/2014/main" id="{E5444D3F-9AB7-70CC-42A3-5FA5A057F4AA}"/>
                </a:ext>
              </a:extLst>
            </p:cNvPr>
            <p:cNvSpPr txBox="1">
              <a:spLocks noChangeArrowheads="1"/>
            </p:cNvSpPr>
            <p:nvPr/>
          </p:nvSpPr>
          <p:spPr bwMode="auto">
            <a:xfrm>
              <a:off x="48" y="3312"/>
              <a:ext cx="26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a:solidFill>
                    <a:schemeClr val="bg1"/>
                  </a:solidFill>
                  <a:latin typeface="Arial Black" panose="020B0A04020102020204" pitchFamily="34" charset="0"/>
                </a:rPr>
                <a:t>THAN ASKS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oter Placeholder 1">
            <a:extLst>
              <a:ext uri="{FF2B5EF4-FFF2-40B4-BE49-F238E27FC236}">
                <a16:creationId xmlns:a16="http://schemas.microsoft.com/office/drawing/2014/main" id="{530D4E99-3DD3-63F4-275B-63B9FA85A32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sp>
        <p:nvSpPr>
          <p:cNvPr id="92163" name="Rectangle 5">
            <a:extLst>
              <a:ext uri="{FF2B5EF4-FFF2-40B4-BE49-F238E27FC236}">
                <a16:creationId xmlns:a16="http://schemas.microsoft.com/office/drawing/2014/main" id="{A163A5B4-1694-1415-2A78-CB02EFB37BA2}"/>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92164" name="Text Box 2">
            <a:extLst>
              <a:ext uri="{FF2B5EF4-FFF2-40B4-BE49-F238E27FC236}">
                <a16:creationId xmlns:a16="http://schemas.microsoft.com/office/drawing/2014/main" id="{09E3C3DF-70C7-7994-7962-9FA50AB8DE2F}"/>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cs typeface="Arial" panose="020B0604020202020204" pitchFamily="34" charset="0"/>
              </a:rPr>
              <a:t>Are You More Direct or Indirect?</a:t>
            </a:r>
          </a:p>
        </p:txBody>
      </p:sp>
      <p:pic>
        <p:nvPicPr>
          <p:cNvPr id="92165" name="Picture 3" descr="styles-Indirect-Direct">
            <a:extLst>
              <a:ext uri="{FF2B5EF4-FFF2-40B4-BE49-F238E27FC236}">
                <a16:creationId xmlns:a16="http://schemas.microsoft.com/office/drawing/2014/main" id="{33CA01B7-28F0-2E73-2359-BF47E65BE3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oter Placeholder 1">
            <a:extLst>
              <a:ext uri="{FF2B5EF4-FFF2-40B4-BE49-F238E27FC236}">
                <a16:creationId xmlns:a16="http://schemas.microsoft.com/office/drawing/2014/main" id="{36A16107-9A1B-9B0F-FFA9-8EAAFA41A97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sp>
        <p:nvSpPr>
          <p:cNvPr id="94211" name="Rectangle 5">
            <a:extLst>
              <a:ext uri="{FF2B5EF4-FFF2-40B4-BE49-F238E27FC236}">
                <a16:creationId xmlns:a16="http://schemas.microsoft.com/office/drawing/2014/main" id="{C6EFD85E-40DE-0C4A-700C-23A2A8DE8A15}"/>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94212" name="Text Box 2">
            <a:extLst>
              <a:ext uri="{FF2B5EF4-FFF2-40B4-BE49-F238E27FC236}">
                <a16:creationId xmlns:a16="http://schemas.microsoft.com/office/drawing/2014/main" id="{9CC60E1C-0216-5869-F2EA-CD9E18DF4912}"/>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cs typeface="Arial" panose="020B0604020202020204" pitchFamily="34" charset="0"/>
              </a:rPr>
              <a:t>Direct and Guarded…</a:t>
            </a:r>
          </a:p>
        </p:txBody>
      </p:sp>
      <p:pic>
        <p:nvPicPr>
          <p:cNvPr id="94213" name="Picture 3" descr="styles-director">
            <a:extLst>
              <a:ext uri="{FF2B5EF4-FFF2-40B4-BE49-F238E27FC236}">
                <a16:creationId xmlns:a16="http://schemas.microsoft.com/office/drawing/2014/main" id="{094000EC-7BFB-6DEE-5BC9-27A55040FD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oter Placeholder 1">
            <a:extLst>
              <a:ext uri="{FF2B5EF4-FFF2-40B4-BE49-F238E27FC236}">
                <a16:creationId xmlns:a16="http://schemas.microsoft.com/office/drawing/2014/main" id="{3D6ED391-02A8-2721-CE5F-D0DCC916503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sp>
        <p:nvSpPr>
          <p:cNvPr id="96259" name="Rectangle 5">
            <a:extLst>
              <a:ext uri="{FF2B5EF4-FFF2-40B4-BE49-F238E27FC236}">
                <a16:creationId xmlns:a16="http://schemas.microsoft.com/office/drawing/2014/main" id="{6020821D-55B3-69FE-EAE8-F97CA3B446FB}"/>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96260" name="Text Box 2">
            <a:extLst>
              <a:ext uri="{FF2B5EF4-FFF2-40B4-BE49-F238E27FC236}">
                <a16:creationId xmlns:a16="http://schemas.microsoft.com/office/drawing/2014/main" id="{3CCE85EF-1DCA-63DB-F532-090F0EADA99D}"/>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cs typeface="Arial" panose="020B0604020202020204" pitchFamily="34" charset="0"/>
              </a:rPr>
              <a:t>Direct and Open…</a:t>
            </a:r>
          </a:p>
        </p:txBody>
      </p:sp>
      <p:pic>
        <p:nvPicPr>
          <p:cNvPr id="96261" name="Picture 3" descr="styles-socializer">
            <a:extLst>
              <a:ext uri="{FF2B5EF4-FFF2-40B4-BE49-F238E27FC236}">
                <a16:creationId xmlns:a16="http://schemas.microsoft.com/office/drawing/2014/main" id="{7EC70A56-9D04-A237-D705-5FA8BADC7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oter Placeholder 1">
            <a:extLst>
              <a:ext uri="{FF2B5EF4-FFF2-40B4-BE49-F238E27FC236}">
                <a16:creationId xmlns:a16="http://schemas.microsoft.com/office/drawing/2014/main" id="{4FB850B1-5140-61EA-4D8E-3FE1F1E05EA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sp>
        <p:nvSpPr>
          <p:cNvPr id="98307" name="Rectangle 5">
            <a:extLst>
              <a:ext uri="{FF2B5EF4-FFF2-40B4-BE49-F238E27FC236}">
                <a16:creationId xmlns:a16="http://schemas.microsoft.com/office/drawing/2014/main" id="{FF1A048B-94F3-586F-3E46-2B2E9986AD05}"/>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98308" name="Text Box 2">
            <a:extLst>
              <a:ext uri="{FF2B5EF4-FFF2-40B4-BE49-F238E27FC236}">
                <a16:creationId xmlns:a16="http://schemas.microsoft.com/office/drawing/2014/main" id="{E620C6F1-1CB9-D1E8-86EE-FA9BD809F2DA}"/>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cs typeface="Arial" panose="020B0604020202020204" pitchFamily="34" charset="0"/>
              </a:rPr>
              <a:t>Indirect and Open…</a:t>
            </a:r>
          </a:p>
        </p:txBody>
      </p:sp>
      <p:pic>
        <p:nvPicPr>
          <p:cNvPr id="98309" name="Picture 3" descr="styles-relater">
            <a:extLst>
              <a:ext uri="{FF2B5EF4-FFF2-40B4-BE49-F238E27FC236}">
                <a16:creationId xmlns:a16="http://schemas.microsoft.com/office/drawing/2014/main" id="{760520D5-5DB6-E592-006B-6B61272C1C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Footer Placeholder 1">
            <a:extLst>
              <a:ext uri="{FF2B5EF4-FFF2-40B4-BE49-F238E27FC236}">
                <a16:creationId xmlns:a16="http://schemas.microsoft.com/office/drawing/2014/main" id="{FF2242F7-87D4-95B9-FEE4-ABB0AEB6134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sp>
        <p:nvSpPr>
          <p:cNvPr id="100355" name="Rectangle 5">
            <a:extLst>
              <a:ext uri="{FF2B5EF4-FFF2-40B4-BE49-F238E27FC236}">
                <a16:creationId xmlns:a16="http://schemas.microsoft.com/office/drawing/2014/main" id="{28D409EB-9D12-5516-508B-216D9BCB208A}"/>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100356" name="Text Box 2">
            <a:extLst>
              <a:ext uri="{FF2B5EF4-FFF2-40B4-BE49-F238E27FC236}">
                <a16:creationId xmlns:a16="http://schemas.microsoft.com/office/drawing/2014/main" id="{0291EB94-036E-7919-FF87-3FEA908F19A8}"/>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cs typeface="Arial" panose="020B0604020202020204" pitchFamily="34" charset="0"/>
              </a:rPr>
              <a:t>Indirect and Guarded…</a:t>
            </a:r>
          </a:p>
        </p:txBody>
      </p:sp>
      <p:pic>
        <p:nvPicPr>
          <p:cNvPr id="100357" name="Picture 3" descr="styles-thinker">
            <a:extLst>
              <a:ext uri="{FF2B5EF4-FFF2-40B4-BE49-F238E27FC236}">
                <a16:creationId xmlns:a16="http://schemas.microsoft.com/office/drawing/2014/main" id="{DED646D4-A08D-C7BD-85B7-6D0E62CF54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oter Placeholder 3">
            <a:extLst>
              <a:ext uri="{FF2B5EF4-FFF2-40B4-BE49-F238E27FC236}">
                <a16:creationId xmlns:a16="http://schemas.microsoft.com/office/drawing/2014/main" id="{A4DA2885-A390-74F8-B352-4711A984098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102403" name="Rectangle 2">
            <a:extLst>
              <a:ext uri="{FF2B5EF4-FFF2-40B4-BE49-F238E27FC236}">
                <a16:creationId xmlns:a16="http://schemas.microsoft.com/office/drawing/2014/main" id="{EE60D3AA-B02E-28D2-7502-FC6EED9E4BD8}"/>
              </a:ext>
            </a:extLst>
          </p:cNvPr>
          <p:cNvSpPr>
            <a:spLocks noGrp="1" noChangeArrowheads="1"/>
          </p:cNvSpPr>
          <p:nvPr>
            <p:ph type="ctrTitle"/>
          </p:nvPr>
        </p:nvSpPr>
        <p:spPr>
          <a:xfrm>
            <a:off x="381000" y="1600200"/>
            <a:ext cx="8382000" cy="1143000"/>
          </a:xfrm>
        </p:spPr>
        <p:txBody>
          <a:bodyPr/>
          <a:lstStyle/>
          <a:p>
            <a:pPr eaLnBrk="1" hangingPunct="1"/>
            <a:r>
              <a:rPr lang="en-US" altLang="en-US" sz="3200" b="1"/>
              <a:t>Directors</a:t>
            </a:r>
            <a:r>
              <a:rPr lang="en-US" altLang="en-US" sz="3200" b="1">
                <a:latin typeface="Arial" panose="020B0604020202020204" pitchFamily="34" charset="0"/>
              </a:rPr>
              <a:t>…</a:t>
            </a:r>
            <a:r>
              <a:rPr lang="en-US" altLang="en-US" sz="3200" b="1"/>
              <a:t> the Dominant, Driving Style</a:t>
            </a:r>
          </a:p>
        </p:txBody>
      </p:sp>
      <p:sp>
        <p:nvSpPr>
          <p:cNvPr id="102404" name="Rectangle 3">
            <a:extLst>
              <a:ext uri="{FF2B5EF4-FFF2-40B4-BE49-F238E27FC236}">
                <a16:creationId xmlns:a16="http://schemas.microsoft.com/office/drawing/2014/main" id="{B0931ADB-5072-79EA-6B51-2C7C088CDC32}"/>
              </a:ext>
            </a:extLst>
          </p:cNvPr>
          <p:cNvSpPr>
            <a:spLocks noChangeArrowheads="1"/>
          </p:cNvSpPr>
          <p:nvPr/>
        </p:nvSpPr>
        <p:spPr bwMode="auto">
          <a:xfrm>
            <a:off x="1066800" y="2590800"/>
            <a:ext cx="7162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eaLnBrk="1" hangingPunct="1"/>
            <a:r>
              <a:rPr lang="en-US" altLang="en-US" sz="2400"/>
              <a:t> Fast paced</a:t>
            </a:r>
          </a:p>
          <a:p>
            <a:pPr eaLnBrk="1" hangingPunct="1"/>
            <a:r>
              <a:rPr lang="en-US" altLang="en-US" sz="2400"/>
              <a:t> Talks more than they listen</a:t>
            </a:r>
          </a:p>
          <a:p>
            <a:pPr eaLnBrk="1" hangingPunct="1"/>
            <a:r>
              <a:rPr lang="en-US" altLang="en-US" sz="2400"/>
              <a:t> Speak with authority</a:t>
            </a:r>
          </a:p>
          <a:p>
            <a:pPr eaLnBrk="1" hangingPunct="1"/>
            <a:r>
              <a:rPr lang="en-US" altLang="en-US" sz="2400"/>
              <a:t> Confident toward risks and change</a:t>
            </a:r>
          </a:p>
          <a:p>
            <a:pPr eaLnBrk="1" hangingPunct="1"/>
            <a:r>
              <a:rPr lang="en-US" altLang="en-US" sz="2400"/>
              <a:t> Makes decisions … </a:t>
            </a:r>
            <a:r>
              <a:rPr lang="en-US" altLang="en-US" sz="2400" b="1" i="1"/>
              <a:t>decisively</a:t>
            </a:r>
            <a:endParaRPr lang="en-US" altLang="en-US" sz="2400"/>
          </a:p>
          <a:p>
            <a:pPr eaLnBrk="1" hangingPunct="1"/>
            <a:r>
              <a:rPr lang="en-US" altLang="en-US" sz="2400"/>
              <a:t> Competitive</a:t>
            </a:r>
          </a:p>
          <a:p>
            <a:pPr eaLnBrk="1" hangingPunct="1"/>
            <a:r>
              <a:rPr lang="en-US" altLang="en-US" sz="2400"/>
              <a:t> Goals and results-oriented</a:t>
            </a:r>
          </a:p>
          <a:p>
            <a:pPr eaLnBrk="1" hangingPunct="1"/>
            <a:r>
              <a:rPr lang="en-US" altLang="en-US" sz="2400"/>
              <a:t> Becomes dictatorial under stress</a:t>
            </a:r>
          </a:p>
          <a:p>
            <a:pPr eaLnBrk="1" hangingPunct="1">
              <a:buFontTx/>
              <a:buNone/>
            </a:pPr>
            <a:endParaRPr lang="en-US" altLang="en-US"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a:extLst>
              <a:ext uri="{FF2B5EF4-FFF2-40B4-BE49-F238E27FC236}">
                <a16:creationId xmlns:a16="http://schemas.microsoft.com/office/drawing/2014/main" id="{C1D60898-FAF5-6151-0A37-36D1D8AAE4E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21507" name="Rectangle 2">
            <a:extLst>
              <a:ext uri="{FF2B5EF4-FFF2-40B4-BE49-F238E27FC236}">
                <a16:creationId xmlns:a16="http://schemas.microsoft.com/office/drawing/2014/main" id="{8118F032-E9E0-C5B9-2A44-6BFABFA18E52}"/>
              </a:ext>
            </a:extLst>
          </p:cNvPr>
          <p:cNvSpPr>
            <a:spLocks noGrp="1" noChangeArrowheads="1"/>
          </p:cNvSpPr>
          <p:nvPr>
            <p:ph type="title"/>
          </p:nvPr>
        </p:nvSpPr>
        <p:spPr/>
        <p:txBody>
          <a:bodyPr/>
          <a:lstStyle/>
          <a:p>
            <a:pPr eaLnBrk="1" hangingPunct="1"/>
            <a:r>
              <a:rPr lang="en-US" altLang="en-US"/>
              <a:t>Outcomes of Increasing Your Adaptability</a:t>
            </a:r>
            <a:r>
              <a:rPr lang="en-US" altLang="en-US">
                <a:latin typeface="Arial" panose="020B0604020202020204" pitchFamily="34" charset="0"/>
              </a:rPr>
              <a:t>…</a:t>
            </a:r>
            <a:endParaRPr lang="en-US" altLang="en-US"/>
          </a:p>
        </p:txBody>
      </p:sp>
      <p:sp>
        <p:nvSpPr>
          <p:cNvPr id="21508" name="Rectangle 3">
            <a:extLst>
              <a:ext uri="{FF2B5EF4-FFF2-40B4-BE49-F238E27FC236}">
                <a16:creationId xmlns:a16="http://schemas.microsoft.com/office/drawing/2014/main" id="{04D5EF36-0416-DE4F-6467-31CB0FAA681A}"/>
              </a:ext>
            </a:extLst>
          </p:cNvPr>
          <p:cNvSpPr>
            <a:spLocks noGrp="1" noChangeArrowheads="1"/>
          </p:cNvSpPr>
          <p:nvPr>
            <p:ph type="body" idx="1"/>
          </p:nvPr>
        </p:nvSpPr>
        <p:spPr/>
        <p:txBody>
          <a:bodyPr/>
          <a:lstStyle/>
          <a:p>
            <a:pPr marL="4763" indent="-4763" algn="ctr" eaLnBrk="1" hangingPunct="1">
              <a:buFontTx/>
              <a:buNone/>
            </a:pPr>
            <a:r>
              <a:rPr lang="en-US" altLang="en-US" sz="2800"/>
              <a:t> </a:t>
            </a:r>
            <a:r>
              <a:rPr lang="en-US" altLang="en-US" sz="2800">
                <a:solidFill>
                  <a:srgbClr val="FF0000"/>
                </a:solidFill>
              </a:rPr>
              <a:t>(You must customize this section)</a:t>
            </a:r>
          </a:p>
          <a:p>
            <a:pPr marL="4763" indent="-4763" eaLnBrk="1" hangingPunct="1"/>
            <a:r>
              <a:rPr lang="en-US" altLang="en-US" sz="2800"/>
              <a:t> Increase in team morale</a:t>
            </a:r>
          </a:p>
          <a:p>
            <a:pPr marL="4763" indent="-4763" eaLnBrk="1" hangingPunct="1"/>
            <a:r>
              <a:rPr lang="en-US" altLang="en-US" sz="2800"/>
              <a:t> Lowering tension within the office</a:t>
            </a:r>
          </a:p>
          <a:p>
            <a:pPr marL="4763" indent="-4763" eaLnBrk="1" hangingPunct="1"/>
            <a:r>
              <a:rPr lang="en-US" altLang="en-US" sz="2800"/>
              <a:t> Deeper understanding of other’s needs and fears</a:t>
            </a:r>
          </a:p>
          <a:p>
            <a:pPr marL="4763" indent="-4763" eaLnBrk="1" hangingPunct="1"/>
            <a:r>
              <a:rPr lang="en-US" altLang="en-US" sz="2800"/>
              <a:t> Lower staff turnover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oter Placeholder 3">
            <a:extLst>
              <a:ext uri="{FF2B5EF4-FFF2-40B4-BE49-F238E27FC236}">
                <a16:creationId xmlns:a16="http://schemas.microsoft.com/office/drawing/2014/main" id="{E6AB22CC-67B9-406B-CB57-CAE3416AC37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103427" name="Rectangle 2">
            <a:extLst>
              <a:ext uri="{FF2B5EF4-FFF2-40B4-BE49-F238E27FC236}">
                <a16:creationId xmlns:a16="http://schemas.microsoft.com/office/drawing/2014/main" id="{9783B9C5-3C46-75CB-6F34-E964961DA432}"/>
              </a:ext>
            </a:extLst>
          </p:cNvPr>
          <p:cNvSpPr>
            <a:spLocks noGrp="1" noChangeArrowheads="1"/>
          </p:cNvSpPr>
          <p:nvPr>
            <p:ph type="ctrTitle"/>
          </p:nvPr>
        </p:nvSpPr>
        <p:spPr>
          <a:xfrm>
            <a:off x="685800" y="1600200"/>
            <a:ext cx="7772400" cy="1143000"/>
          </a:xfrm>
        </p:spPr>
        <p:txBody>
          <a:bodyPr/>
          <a:lstStyle/>
          <a:p>
            <a:pPr eaLnBrk="1" hangingPunct="1"/>
            <a:r>
              <a:rPr lang="en-US" altLang="en-US" b="1"/>
              <a:t>Directors</a:t>
            </a:r>
            <a:r>
              <a:rPr lang="en-US" altLang="en-US" b="1">
                <a:latin typeface="Arial" panose="020B0604020202020204" pitchFamily="34" charset="0"/>
              </a:rPr>
              <a:t>…</a:t>
            </a:r>
            <a:r>
              <a:rPr lang="en-US" altLang="en-US" b="1"/>
              <a:t>What Do They Do Best?</a:t>
            </a:r>
          </a:p>
        </p:txBody>
      </p:sp>
      <p:sp>
        <p:nvSpPr>
          <p:cNvPr id="194563" name="Rectangle 3">
            <a:extLst>
              <a:ext uri="{FF2B5EF4-FFF2-40B4-BE49-F238E27FC236}">
                <a16:creationId xmlns:a16="http://schemas.microsoft.com/office/drawing/2014/main" id="{6B806DD9-5A21-9615-1727-4EA2C67D863D}"/>
              </a:ext>
            </a:extLst>
          </p:cNvPr>
          <p:cNvSpPr>
            <a:spLocks noChangeArrowheads="1"/>
          </p:cNvSpPr>
          <p:nvPr/>
        </p:nvSpPr>
        <p:spPr bwMode="auto">
          <a:xfrm>
            <a:off x="457200" y="2590800"/>
            <a:ext cx="8153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eaLnBrk="1" hangingPunct="1">
              <a:buFont typeface="Symbol" panose="05050102010706020507" pitchFamily="18" charset="2"/>
              <a:buChar char="·"/>
            </a:pPr>
            <a:r>
              <a:rPr lang="en-US" altLang="en-US" sz="3000" b="1"/>
              <a:t> Taking charge during a crisis</a:t>
            </a:r>
          </a:p>
          <a:p>
            <a:pPr eaLnBrk="1" hangingPunct="1">
              <a:buFont typeface="Symbol" panose="05050102010706020507" pitchFamily="18" charset="2"/>
              <a:buChar char="·"/>
            </a:pPr>
            <a:r>
              <a:rPr lang="en-US" altLang="en-US" sz="3000" b="1"/>
              <a:t> Create a sense of urgency</a:t>
            </a:r>
          </a:p>
          <a:p>
            <a:pPr eaLnBrk="1" hangingPunct="1">
              <a:buFont typeface="Symbol" panose="05050102010706020507" pitchFamily="18" charset="2"/>
              <a:buChar char="·"/>
            </a:pPr>
            <a:r>
              <a:rPr lang="en-US" altLang="en-US" sz="3000" b="1"/>
              <a:t> Press for closure and concrete decisions</a:t>
            </a:r>
          </a:p>
          <a:p>
            <a:pPr eaLnBrk="1" hangingPunct="1">
              <a:buFont typeface="Symbol" panose="05050102010706020507" pitchFamily="18" charset="2"/>
              <a:buChar char="·"/>
            </a:pPr>
            <a:r>
              <a:rPr lang="en-US" altLang="en-US" sz="3000" b="1"/>
              <a:t> Figure out what needs to be done</a:t>
            </a:r>
          </a:p>
          <a:p>
            <a:pPr eaLnBrk="1" hangingPunct="1">
              <a:buFont typeface="Symbol" panose="05050102010706020507" pitchFamily="18" charset="2"/>
              <a:buChar char="·"/>
            </a:pPr>
            <a:r>
              <a:rPr lang="en-US" altLang="en-US" sz="3000" b="1"/>
              <a:t> Ensuring bottom line results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4563">
                                            <p:txEl>
                                              <p:pRg st="0" end="0"/>
                                            </p:txEl>
                                          </p:spTgt>
                                        </p:tgtEl>
                                        <p:attrNameLst>
                                          <p:attrName>style.visibility</p:attrName>
                                        </p:attrNameLst>
                                      </p:cBhvr>
                                      <p:to>
                                        <p:strVal val="visible"/>
                                      </p:to>
                                    </p:set>
                                    <p:animEffect transition="in" filter="fade">
                                      <p:cBhvr>
                                        <p:cTn id="7" dur="500"/>
                                        <p:tgtEl>
                                          <p:spTgt spid="1945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4563">
                                            <p:txEl>
                                              <p:pRg st="1" end="1"/>
                                            </p:txEl>
                                          </p:spTgt>
                                        </p:tgtEl>
                                        <p:attrNameLst>
                                          <p:attrName>style.visibility</p:attrName>
                                        </p:attrNameLst>
                                      </p:cBhvr>
                                      <p:to>
                                        <p:strVal val="visible"/>
                                      </p:to>
                                    </p:set>
                                    <p:animEffect transition="in" filter="fade">
                                      <p:cBhvr>
                                        <p:cTn id="12" dur="500"/>
                                        <p:tgtEl>
                                          <p:spTgt spid="1945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94563">
                                            <p:txEl>
                                              <p:pRg st="2" end="2"/>
                                            </p:txEl>
                                          </p:spTgt>
                                        </p:tgtEl>
                                        <p:attrNameLst>
                                          <p:attrName>style.visibility</p:attrName>
                                        </p:attrNameLst>
                                      </p:cBhvr>
                                      <p:to>
                                        <p:strVal val="visible"/>
                                      </p:to>
                                    </p:set>
                                    <p:animEffect transition="in" filter="fade">
                                      <p:cBhvr>
                                        <p:cTn id="17" dur="500"/>
                                        <p:tgtEl>
                                          <p:spTgt spid="1945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94563">
                                            <p:txEl>
                                              <p:pRg st="3" end="3"/>
                                            </p:txEl>
                                          </p:spTgt>
                                        </p:tgtEl>
                                        <p:attrNameLst>
                                          <p:attrName>style.visibility</p:attrName>
                                        </p:attrNameLst>
                                      </p:cBhvr>
                                      <p:to>
                                        <p:strVal val="visible"/>
                                      </p:to>
                                    </p:set>
                                    <p:animEffect transition="in" filter="fade">
                                      <p:cBhvr>
                                        <p:cTn id="22" dur="500"/>
                                        <p:tgtEl>
                                          <p:spTgt spid="1945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94563">
                                            <p:txEl>
                                              <p:pRg st="4" end="4"/>
                                            </p:txEl>
                                          </p:spTgt>
                                        </p:tgtEl>
                                        <p:attrNameLst>
                                          <p:attrName>style.visibility</p:attrName>
                                        </p:attrNameLst>
                                      </p:cBhvr>
                                      <p:to>
                                        <p:strVal val="visible"/>
                                      </p:to>
                                    </p:set>
                                    <p:animEffect transition="in" filter="fade">
                                      <p:cBhvr>
                                        <p:cTn id="27" dur="500"/>
                                        <p:tgtEl>
                                          <p:spTgt spid="1945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Footer Placeholder 3">
            <a:extLst>
              <a:ext uri="{FF2B5EF4-FFF2-40B4-BE49-F238E27FC236}">
                <a16:creationId xmlns:a16="http://schemas.microsoft.com/office/drawing/2014/main" id="{3C1C7D94-9E67-D93D-3799-8AE3955EF01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104451" name="Rectangle 2">
            <a:extLst>
              <a:ext uri="{FF2B5EF4-FFF2-40B4-BE49-F238E27FC236}">
                <a16:creationId xmlns:a16="http://schemas.microsoft.com/office/drawing/2014/main" id="{CCB57754-5D5E-20BB-0AFE-DA23D3882A6C}"/>
              </a:ext>
            </a:extLst>
          </p:cNvPr>
          <p:cNvSpPr>
            <a:spLocks noGrp="1" noChangeArrowheads="1"/>
          </p:cNvSpPr>
          <p:nvPr>
            <p:ph type="ctrTitle"/>
          </p:nvPr>
        </p:nvSpPr>
        <p:spPr>
          <a:xfrm>
            <a:off x="533400" y="1600200"/>
            <a:ext cx="7924800" cy="1143000"/>
          </a:xfrm>
        </p:spPr>
        <p:txBody>
          <a:bodyPr/>
          <a:lstStyle/>
          <a:p>
            <a:pPr eaLnBrk="1" hangingPunct="1"/>
            <a:r>
              <a:rPr lang="en-US" altLang="en-US" b="1"/>
              <a:t>Directors</a:t>
            </a:r>
            <a:r>
              <a:rPr lang="en-US" altLang="en-US" b="1">
                <a:latin typeface="Arial" panose="020B0604020202020204" pitchFamily="34" charset="0"/>
              </a:rPr>
              <a:t>…</a:t>
            </a:r>
            <a:r>
              <a:rPr lang="en-US" altLang="en-US" b="1"/>
              <a:t>What</a:t>
            </a:r>
            <a:r>
              <a:rPr lang="en-US" altLang="en-US" b="1">
                <a:latin typeface="Arial" panose="020B0604020202020204" pitchFamily="34" charset="0"/>
              </a:rPr>
              <a:t>’</a:t>
            </a:r>
            <a:r>
              <a:rPr lang="en-US" altLang="en-US" b="1"/>
              <a:t>s Difficult for Them?</a:t>
            </a:r>
          </a:p>
        </p:txBody>
      </p:sp>
      <p:sp>
        <p:nvSpPr>
          <p:cNvPr id="195587" name="Rectangle 3">
            <a:extLst>
              <a:ext uri="{FF2B5EF4-FFF2-40B4-BE49-F238E27FC236}">
                <a16:creationId xmlns:a16="http://schemas.microsoft.com/office/drawing/2014/main" id="{6DF3139D-136F-7E3A-E28F-CF3E494175D8}"/>
              </a:ext>
            </a:extLst>
          </p:cNvPr>
          <p:cNvSpPr>
            <a:spLocks noChangeArrowheads="1"/>
          </p:cNvSpPr>
          <p:nvPr/>
        </p:nvSpPr>
        <p:spPr bwMode="auto">
          <a:xfrm>
            <a:off x="457200" y="2209800"/>
            <a:ext cx="753745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eaLnBrk="1" hangingPunct="1"/>
            <a:endParaRPr lang="en-US" altLang="en-US" sz="2800" b="1">
              <a:solidFill>
                <a:srgbClr val="1A3874"/>
              </a:solidFill>
            </a:endParaRPr>
          </a:p>
          <a:p>
            <a:pPr lvl="2" eaLnBrk="1" hangingPunct="1">
              <a:buFont typeface="Symbol" panose="05050102010706020507" pitchFamily="18" charset="2"/>
              <a:buChar char="·"/>
            </a:pPr>
            <a:r>
              <a:rPr lang="en-US" altLang="en-US" sz="2800" b="1">
                <a:solidFill>
                  <a:srgbClr val="1A3874"/>
                </a:solidFill>
              </a:rPr>
              <a:t> Dealing with slower-paced people</a:t>
            </a:r>
          </a:p>
          <a:p>
            <a:pPr lvl="2" eaLnBrk="1" hangingPunct="1">
              <a:buFont typeface="Symbol" panose="05050102010706020507" pitchFamily="18" charset="2"/>
              <a:buChar char="·"/>
            </a:pPr>
            <a:r>
              <a:rPr lang="en-US" altLang="en-US" sz="2800" b="1">
                <a:solidFill>
                  <a:srgbClr val="1A3874"/>
                </a:solidFill>
              </a:rPr>
              <a:t> Failure to make rapid, tangible progress </a:t>
            </a:r>
          </a:p>
          <a:p>
            <a:pPr lvl="2" eaLnBrk="1" hangingPunct="1">
              <a:buFont typeface="Symbol" panose="05050102010706020507" pitchFamily="18" charset="2"/>
              <a:buChar char="·"/>
            </a:pPr>
            <a:r>
              <a:rPr lang="en-US" altLang="en-US" sz="2800" b="1">
                <a:solidFill>
                  <a:srgbClr val="1A3874"/>
                </a:solidFill>
              </a:rPr>
              <a:t> Doing the same tasks over &amp; over </a:t>
            </a:r>
          </a:p>
          <a:p>
            <a:pPr lvl="2" eaLnBrk="1" hangingPunct="1">
              <a:buFont typeface="Symbol" panose="05050102010706020507" pitchFamily="18" charset="2"/>
              <a:buChar char="·"/>
            </a:pPr>
            <a:r>
              <a:rPr lang="en-US" altLang="en-US" sz="2800" b="1">
                <a:solidFill>
                  <a:srgbClr val="1A3874"/>
                </a:solidFill>
              </a:rPr>
              <a:t> Lots of rules and regulations </a:t>
            </a:r>
          </a:p>
          <a:p>
            <a:pPr lvl="2" eaLnBrk="1" hangingPunct="1">
              <a:buFont typeface="Symbol" panose="05050102010706020507" pitchFamily="18" charset="2"/>
              <a:buChar char="·"/>
            </a:pPr>
            <a:r>
              <a:rPr lang="en-US" altLang="en-US" sz="2800" b="1">
                <a:solidFill>
                  <a:srgbClr val="1A3874"/>
                </a:solidFill>
              </a:rPr>
              <a:t> Being diplomatic</a:t>
            </a:r>
          </a:p>
          <a:p>
            <a:pPr algn="ctr" eaLnBrk="1" hangingPunct="1">
              <a:buFontTx/>
              <a:buNone/>
            </a:pPr>
            <a:endParaRPr lang="en-US" altLang="en-US" sz="2800" b="1">
              <a:solidFill>
                <a:srgbClr val="1A3874"/>
              </a:solidFill>
            </a:endParaRPr>
          </a:p>
          <a:p>
            <a:pPr algn="ctr" eaLnBrk="1" hangingPunct="1">
              <a:buFontTx/>
              <a:buNone/>
            </a:pPr>
            <a:endParaRPr lang="en-US" altLang="en-US" sz="2800" b="1"/>
          </a:p>
          <a:p>
            <a:pPr algn="ctr" eaLnBrk="1" hangingPunct="1">
              <a:buFontTx/>
              <a:buNone/>
            </a:pPr>
            <a:endParaRPr lang="en-US" altLang="en-US" sz="2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5587">
                                            <p:txEl>
                                              <p:pRg st="1" end="1"/>
                                            </p:txEl>
                                          </p:spTgt>
                                        </p:tgtEl>
                                        <p:attrNameLst>
                                          <p:attrName>style.visibility</p:attrName>
                                        </p:attrNameLst>
                                      </p:cBhvr>
                                      <p:to>
                                        <p:strVal val="visible"/>
                                      </p:to>
                                    </p:set>
                                    <p:anim calcmode="lin" valueType="num">
                                      <p:cBhvr additive="base">
                                        <p:cTn id="7" dur="500" fill="hold"/>
                                        <p:tgtEl>
                                          <p:spTgt spid="1955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55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5587">
                                            <p:txEl>
                                              <p:pRg st="2" end="2"/>
                                            </p:txEl>
                                          </p:spTgt>
                                        </p:tgtEl>
                                        <p:attrNameLst>
                                          <p:attrName>style.visibility</p:attrName>
                                        </p:attrNameLst>
                                      </p:cBhvr>
                                      <p:to>
                                        <p:strVal val="visible"/>
                                      </p:to>
                                    </p:set>
                                    <p:anim calcmode="lin" valueType="num">
                                      <p:cBhvr additive="base">
                                        <p:cTn id="13" dur="500" fill="hold"/>
                                        <p:tgtEl>
                                          <p:spTgt spid="1955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55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95587">
                                            <p:txEl>
                                              <p:pRg st="3" end="3"/>
                                            </p:txEl>
                                          </p:spTgt>
                                        </p:tgtEl>
                                        <p:attrNameLst>
                                          <p:attrName>style.visibility</p:attrName>
                                        </p:attrNameLst>
                                      </p:cBhvr>
                                      <p:to>
                                        <p:strVal val="visible"/>
                                      </p:to>
                                    </p:set>
                                    <p:anim calcmode="lin" valueType="num">
                                      <p:cBhvr additive="base">
                                        <p:cTn id="19" dur="500" fill="hold"/>
                                        <p:tgtEl>
                                          <p:spTgt spid="19558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55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95587">
                                            <p:txEl>
                                              <p:pRg st="4" end="4"/>
                                            </p:txEl>
                                          </p:spTgt>
                                        </p:tgtEl>
                                        <p:attrNameLst>
                                          <p:attrName>style.visibility</p:attrName>
                                        </p:attrNameLst>
                                      </p:cBhvr>
                                      <p:to>
                                        <p:strVal val="visible"/>
                                      </p:to>
                                    </p:set>
                                    <p:anim calcmode="lin" valueType="num">
                                      <p:cBhvr additive="base">
                                        <p:cTn id="25" dur="500" fill="hold"/>
                                        <p:tgtEl>
                                          <p:spTgt spid="19558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55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95587">
                                            <p:txEl>
                                              <p:pRg st="5" end="5"/>
                                            </p:txEl>
                                          </p:spTgt>
                                        </p:tgtEl>
                                        <p:attrNameLst>
                                          <p:attrName>style.visibility</p:attrName>
                                        </p:attrNameLst>
                                      </p:cBhvr>
                                      <p:to>
                                        <p:strVal val="visible"/>
                                      </p:to>
                                    </p:set>
                                    <p:anim calcmode="lin" valueType="num">
                                      <p:cBhvr additive="base">
                                        <p:cTn id="31" dur="500" fill="hold"/>
                                        <p:tgtEl>
                                          <p:spTgt spid="19558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55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474" name="Footer Placeholder 3">
            <a:extLst>
              <a:ext uri="{FF2B5EF4-FFF2-40B4-BE49-F238E27FC236}">
                <a16:creationId xmlns:a16="http://schemas.microsoft.com/office/drawing/2014/main" id="{2BF608F7-2849-F1EF-3B53-B3FB3490D98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105475" name="Rectangle 2">
            <a:extLst>
              <a:ext uri="{FF2B5EF4-FFF2-40B4-BE49-F238E27FC236}">
                <a16:creationId xmlns:a16="http://schemas.microsoft.com/office/drawing/2014/main" id="{E33B1FF3-7D4F-AA77-C1A5-B1CFABB2DD98}"/>
              </a:ext>
            </a:extLst>
          </p:cNvPr>
          <p:cNvSpPr>
            <a:spLocks noGrp="1" noChangeArrowheads="1"/>
          </p:cNvSpPr>
          <p:nvPr>
            <p:ph type="ctrTitle"/>
          </p:nvPr>
        </p:nvSpPr>
        <p:spPr>
          <a:xfrm>
            <a:off x="685800" y="1600200"/>
            <a:ext cx="7848600" cy="3429000"/>
          </a:xfrm>
        </p:spPr>
        <p:txBody>
          <a:bodyPr/>
          <a:lstStyle/>
          <a:p>
            <a:pPr eaLnBrk="1" hangingPunct="1"/>
            <a:r>
              <a:rPr lang="en-US" altLang="en-US"/>
              <a:t>What are simple actions Directors may do to increase their adaptability?</a:t>
            </a:r>
            <a:br>
              <a:rPr lang="en-US" altLang="en-US"/>
            </a:br>
            <a:br>
              <a:rPr lang="en-US" altLang="en-US"/>
            </a:br>
            <a:r>
              <a:rPr lang="en-US" altLang="en-US"/>
              <a:t>Break into groups and brainstorm.</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498" name="Footer Placeholder 3">
            <a:extLst>
              <a:ext uri="{FF2B5EF4-FFF2-40B4-BE49-F238E27FC236}">
                <a16:creationId xmlns:a16="http://schemas.microsoft.com/office/drawing/2014/main" id="{94506AAF-B1F2-AD5F-0C46-C816CFD7E5E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106499" name="Rectangle 2">
            <a:extLst>
              <a:ext uri="{FF2B5EF4-FFF2-40B4-BE49-F238E27FC236}">
                <a16:creationId xmlns:a16="http://schemas.microsoft.com/office/drawing/2014/main" id="{308F54AE-ED10-11A7-1B6F-8CE5720B368A}"/>
              </a:ext>
            </a:extLst>
          </p:cNvPr>
          <p:cNvSpPr>
            <a:spLocks noGrp="1" noChangeArrowheads="1"/>
          </p:cNvSpPr>
          <p:nvPr>
            <p:ph type="ctrTitle"/>
          </p:nvPr>
        </p:nvSpPr>
        <p:spPr>
          <a:xfrm>
            <a:off x="685800" y="1600200"/>
            <a:ext cx="7772400" cy="1143000"/>
          </a:xfrm>
        </p:spPr>
        <p:txBody>
          <a:bodyPr/>
          <a:lstStyle/>
          <a:p>
            <a:pPr eaLnBrk="1" hangingPunct="1"/>
            <a:r>
              <a:rPr lang="en-US" altLang="en-US"/>
              <a:t>Increasing Adaptability for Directors</a:t>
            </a:r>
            <a:r>
              <a:rPr lang="en-US" altLang="en-US">
                <a:latin typeface="Arial" panose="020B0604020202020204" pitchFamily="34" charset="0"/>
              </a:rPr>
              <a:t>…</a:t>
            </a:r>
            <a:endParaRPr lang="en-US" altLang="en-US"/>
          </a:p>
        </p:txBody>
      </p:sp>
      <p:sp>
        <p:nvSpPr>
          <p:cNvPr id="91139" name="Rectangle 3">
            <a:extLst>
              <a:ext uri="{FF2B5EF4-FFF2-40B4-BE49-F238E27FC236}">
                <a16:creationId xmlns:a16="http://schemas.microsoft.com/office/drawing/2014/main" id="{941F31B4-602A-191C-6D74-56CF044938E9}"/>
              </a:ext>
            </a:extLst>
          </p:cNvPr>
          <p:cNvSpPr>
            <a:spLocks noChangeArrowheads="1"/>
          </p:cNvSpPr>
          <p:nvPr/>
        </p:nvSpPr>
        <p:spPr bwMode="auto">
          <a:xfrm>
            <a:off x="1066800" y="2590800"/>
            <a:ext cx="7162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eaLnBrk="1" hangingPunct="1"/>
            <a:r>
              <a:rPr lang="en-US" altLang="en-US" sz="2400">
                <a:solidFill>
                  <a:srgbClr val="325886"/>
                </a:solidFill>
              </a:rPr>
              <a:t> Slow down your pace and appear more relaxed</a:t>
            </a:r>
          </a:p>
          <a:p>
            <a:pPr eaLnBrk="1" hangingPunct="1"/>
            <a:r>
              <a:rPr lang="en-US" altLang="en-US" sz="2400">
                <a:solidFill>
                  <a:srgbClr val="325886"/>
                </a:solidFill>
              </a:rPr>
              <a:t> Use “please” and “thank you” more often</a:t>
            </a:r>
          </a:p>
          <a:p>
            <a:pPr eaLnBrk="1" hangingPunct="1"/>
            <a:r>
              <a:rPr lang="en-US" altLang="en-US" sz="2400">
                <a:solidFill>
                  <a:srgbClr val="325886"/>
                </a:solidFill>
              </a:rPr>
              <a:t> Become a more open, patient listener</a:t>
            </a:r>
          </a:p>
          <a:p>
            <a:pPr eaLnBrk="1" hangingPunct="1"/>
            <a:r>
              <a:rPr lang="en-US" altLang="en-US" sz="2400">
                <a:solidFill>
                  <a:srgbClr val="325886"/>
                </a:solidFill>
              </a:rPr>
              <a:t> Develop patience, sensitivity and empathy</a:t>
            </a:r>
          </a:p>
          <a:p>
            <a:pPr eaLnBrk="1" hangingPunct="1"/>
            <a:r>
              <a:rPr lang="en-US" altLang="en-US" sz="2400">
                <a:solidFill>
                  <a:srgbClr val="325886"/>
                </a:solidFill>
              </a:rPr>
              <a:t> Genuinely compliment others</a:t>
            </a:r>
          </a:p>
          <a:p>
            <a:pPr eaLnBrk="1" hangingPunct="1"/>
            <a:r>
              <a:rPr lang="en-US" altLang="en-US" sz="2400">
                <a:solidFill>
                  <a:srgbClr val="325886"/>
                </a:solidFill>
              </a:rPr>
              <a:t> Act less hastily; more cautiously</a:t>
            </a:r>
          </a:p>
          <a:p>
            <a:pPr eaLnBrk="1" hangingPunct="1"/>
            <a:r>
              <a:rPr lang="en-US" altLang="en-US" sz="2400">
                <a:solidFill>
                  <a:srgbClr val="325886"/>
                </a:solidFill>
              </a:rPr>
              <a:t> Identify with others within your group(s)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fade">
                                      <p:cBhvr>
                                        <p:cTn id="7" dur="2000"/>
                                        <p:tgtEl>
                                          <p:spTgt spid="911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1139">
                                            <p:txEl>
                                              <p:pRg st="1" end="1"/>
                                            </p:txEl>
                                          </p:spTgt>
                                        </p:tgtEl>
                                        <p:attrNameLst>
                                          <p:attrName>style.visibility</p:attrName>
                                        </p:attrNameLst>
                                      </p:cBhvr>
                                      <p:to>
                                        <p:strVal val="visible"/>
                                      </p:to>
                                    </p:set>
                                    <p:animEffect transition="in" filter="fade">
                                      <p:cBhvr>
                                        <p:cTn id="12" dur="2000"/>
                                        <p:tgtEl>
                                          <p:spTgt spid="911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1139">
                                            <p:txEl>
                                              <p:pRg st="2" end="2"/>
                                            </p:txEl>
                                          </p:spTgt>
                                        </p:tgtEl>
                                        <p:attrNameLst>
                                          <p:attrName>style.visibility</p:attrName>
                                        </p:attrNameLst>
                                      </p:cBhvr>
                                      <p:to>
                                        <p:strVal val="visible"/>
                                      </p:to>
                                    </p:set>
                                    <p:animEffect transition="in" filter="fade">
                                      <p:cBhvr>
                                        <p:cTn id="17" dur="2000"/>
                                        <p:tgtEl>
                                          <p:spTgt spid="911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91139">
                                            <p:txEl>
                                              <p:pRg st="3" end="3"/>
                                            </p:txEl>
                                          </p:spTgt>
                                        </p:tgtEl>
                                        <p:attrNameLst>
                                          <p:attrName>style.visibility</p:attrName>
                                        </p:attrNameLst>
                                      </p:cBhvr>
                                      <p:to>
                                        <p:strVal val="visible"/>
                                      </p:to>
                                    </p:set>
                                    <p:animEffect transition="in" filter="fade">
                                      <p:cBhvr>
                                        <p:cTn id="22" dur="2000"/>
                                        <p:tgtEl>
                                          <p:spTgt spid="911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91139">
                                            <p:txEl>
                                              <p:pRg st="4" end="4"/>
                                            </p:txEl>
                                          </p:spTgt>
                                        </p:tgtEl>
                                        <p:attrNameLst>
                                          <p:attrName>style.visibility</p:attrName>
                                        </p:attrNameLst>
                                      </p:cBhvr>
                                      <p:to>
                                        <p:strVal val="visible"/>
                                      </p:to>
                                    </p:set>
                                    <p:animEffect transition="in" filter="fade">
                                      <p:cBhvr>
                                        <p:cTn id="27" dur="2000"/>
                                        <p:tgtEl>
                                          <p:spTgt spid="911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91139">
                                            <p:txEl>
                                              <p:pRg st="5" end="5"/>
                                            </p:txEl>
                                          </p:spTgt>
                                        </p:tgtEl>
                                        <p:attrNameLst>
                                          <p:attrName>style.visibility</p:attrName>
                                        </p:attrNameLst>
                                      </p:cBhvr>
                                      <p:to>
                                        <p:strVal val="visible"/>
                                      </p:to>
                                    </p:set>
                                    <p:animEffect transition="in" filter="fade">
                                      <p:cBhvr>
                                        <p:cTn id="32" dur="2000"/>
                                        <p:tgtEl>
                                          <p:spTgt spid="9113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91139">
                                            <p:txEl>
                                              <p:pRg st="6" end="6"/>
                                            </p:txEl>
                                          </p:spTgt>
                                        </p:tgtEl>
                                        <p:attrNameLst>
                                          <p:attrName>style.visibility</p:attrName>
                                        </p:attrNameLst>
                                      </p:cBhvr>
                                      <p:to>
                                        <p:strVal val="visible"/>
                                      </p:to>
                                    </p:set>
                                    <p:animEffect transition="in" filter="fade">
                                      <p:cBhvr>
                                        <p:cTn id="37" dur="2000"/>
                                        <p:tgtEl>
                                          <p:spTgt spid="911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522" name="Footer Placeholder 3">
            <a:extLst>
              <a:ext uri="{FF2B5EF4-FFF2-40B4-BE49-F238E27FC236}">
                <a16:creationId xmlns:a16="http://schemas.microsoft.com/office/drawing/2014/main" id="{223EBFA2-E984-378D-9B72-8299CFBBD62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107523" name="Rectangle 2">
            <a:extLst>
              <a:ext uri="{FF2B5EF4-FFF2-40B4-BE49-F238E27FC236}">
                <a16:creationId xmlns:a16="http://schemas.microsoft.com/office/drawing/2014/main" id="{03786FB4-A840-0A2D-AD58-945C65C59AB0}"/>
              </a:ext>
            </a:extLst>
          </p:cNvPr>
          <p:cNvSpPr>
            <a:spLocks noGrp="1" noChangeArrowheads="1"/>
          </p:cNvSpPr>
          <p:nvPr>
            <p:ph type="ctrTitle"/>
          </p:nvPr>
        </p:nvSpPr>
        <p:spPr>
          <a:xfrm>
            <a:off x="685800" y="1600200"/>
            <a:ext cx="7848600" cy="3429000"/>
          </a:xfrm>
        </p:spPr>
        <p:txBody>
          <a:bodyPr/>
          <a:lstStyle/>
          <a:p>
            <a:pPr eaLnBrk="1" hangingPunct="1"/>
            <a:r>
              <a:rPr lang="en-US" altLang="en-US"/>
              <a:t>What are simple actions you might take to adapt to the style of a Director?</a:t>
            </a:r>
            <a:br>
              <a:rPr lang="en-US" altLang="en-US"/>
            </a:br>
            <a:br>
              <a:rPr lang="en-US" altLang="en-US"/>
            </a:br>
            <a:r>
              <a:rPr lang="en-US" altLang="en-US"/>
              <a:t>Break into groups and brainstorm.</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546" name="Footer Placeholder 3">
            <a:extLst>
              <a:ext uri="{FF2B5EF4-FFF2-40B4-BE49-F238E27FC236}">
                <a16:creationId xmlns:a16="http://schemas.microsoft.com/office/drawing/2014/main" id="{60B3CF59-5A0B-D0CD-1D41-96BC912E9C7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108547" name="Rectangle 2">
            <a:extLst>
              <a:ext uri="{FF2B5EF4-FFF2-40B4-BE49-F238E27FC236}">
                <a16:creationId xmlns:a16="http://schemas.microsoft.com/office/drawing/2014/main" id="{F19D3CF4-B84F-8E36-5720-2F0178B3D99C}"/>
              </a:ext>
            </a:extLst>
          </p:cNvPr>
          <p:cNvSpPr>
            <a:spLocks noGrp="1" noChangeArrowheads="1"/>
          </p:cNvSpPr>
          <p:nvPr>
            <p:ph type="ctrTitle"/>
          </p:nvPr>
        </p:nvSpPr>
        <p:spPr>
          <a:xfrm>
            <a:off x="685800" y="1600200"/>
            <a:ext cx="7772400" cy="1143000"/>
          </a:xfrm>
        </p:spPr>
        <p:txBody>
          <a:bodyPr/>
          <a:lstStyle/>
          <a:p>
            <a:pPr eaLnBrk="1" hangingPunct="1"/>
            <a:r>
              <a:rPr lang="en-US" altLang="en-US"/>
              <a:t>To adapt to a Director, </a:t>
            </a:r>
            <a:br>
              <a:rPr lang="en-US" altLang="en-US"/>
            </a:br>
            <a:r>
              <a:rPr lang="en-US" altLang="en-US"/>
              <a:t>appear efficient and competent by:</a:t>
            </a:r>
          </a:p>
        </p:txBody>
      </p:sp>
      <p:sp>
        <p:nvSpPr>
          <p:cNvPr id="93187" name="Rectangle 3">
            <a:extLst>
              <a:ext uri="{FF2B5EF4-FFF2-40B4-BE49-F238E27FC236}">
                <a16:creationId xmlns:a16="http://schemas.microsoft.com/office/drawing/2014/main" id="{9FD85BBA-BB59-7BF5-5E2F-BD34CE23C465}"/>
              </a:ext>
            </a:extLst>
          </p:cNvPr>
          <p:cNvSpPr>
            <a:spLocks noChangeArrowheads="1"/>
          </p:cNvSpPr>
          <p:nvPr/>
        </p:nvSpPr>
        <p:spPr bwMode="auto">
          <a:xfrm>
            <a:off x="228600" y="3048000"/>
            <a:ext cx="8839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eaLnBrk="1" hangingPunct="1"/>
            <a:r>
              <a:rPr lang="en-US" altLang="en-US" sz="2200">
                <a:solidFill>
                  <a:schemeClr val="bg1"/>
                </a:solidFill>
              </a:rPr>
              <a:t> Supporting their goals and objectives (when possible)</a:t>
            </a:r>
          </a:p>
          <a:p>
            <a:pPr eaLnBrk="1" hangingPunct="1"/>
            <a:r>
              <a:rPr lang="en-US" altLang="en-US" sz="2200">
                <a:solidFill>
                  <a:schemeClr val="bg1"/>
                </a:solidFill>
              </a:rPr>
              <a:t> Keeping the relationship on a business level</a:t>
            </a:r>
          </a:p>
          <a:p>
            <a:pPr eaLnBrk="1" hangingPunct="1"/>
            <a:r>
              <a:rPr lang="en-US" altLang="en-US" sz="2200">
                <a:solidFill>
                  <a:schemeClr val="bg1"/>
                </a:solidFill>
              </a:rPr>
              <a:t> Using facts, not personal feelings, during disagreements</a:t>
            </a:r>
          </a:p>
          <a:p>
            <a:pPr eaLnBrk="1" hangingPunct="1"/>
            <a:r>
              <a:rPr lang="en-US" altLang="en-US" sz="2200">
                <a:solidFill>
                  <a:schemeClr val="bg1"/>
                </a:solidFill>
              </a:rPr>
              <a:t> Being precise, efficient and well organized</a:t>
            </a:r>
          </a:p>
          <a:p>
            <a:pPr eaLnBrk="1" hangingPunct="1"/>
            <a:r>
              <a:rPr lang="en-US" altLang="en-US" sz="2200">
                <a:solidFill>
                  <a:schemeClr val="bg1"/>
                </a:solidFill>
              </a:rPr>
              <a:t> Recommending alternative actions with brief, supporting analysis</a:t>
            </a:r>
          </a:p>
          <a:p>
            <a:pPr eaLnBrk="1" hangingPunct="1"/>
            <a:r>
              <a:rPr lang="en-US" altLang="en-US" sz="2200">
                <a:solidFill>
                  <a:schemeClr val="bg1"/>
                </a:solidFill>
              </a:rPr>
              <a:t> Leading with the main point and stick to an agenda</a:t>
            </a:r>
          </a:p>
          <a:p>
            <a:pPr eaLnBrk="1" hangingPunct="1"/>
            <a:r>
              <a:rPr lang="en-US" altLang="en-US" sz="2200">
                <a:solidFill>
                  <a:schemeClr val="bg1"/>
                </a:solidFill>
              </a:rPr>
              <a:t> Stressing competitive results and growth opportunities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93187">
                                            <p:txEl>
                                              <p:pRg st="0" end="0"/>
                                            </p:txEl>
                                          </p:spTgt>
                                        </p:tgtEl>
                                        <p:attrNameLst>
                                          <p:attrName>style.color</p:attrName>
                                        </p:attrNameLst>
                                      </p:cBhvr>
                                      <p:to>
                                        <a:srgbClr val="1A3874"/>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mph" presetSubtype="2" fill="hold" nodeType="clickEffect">
                                  <p:stCondLst>
                                    <p:cond delay="0"/>
                                  </p:stCondLst>
                                  <p:childTnLst>
                                    <p:animClr clrSpc="rgb" dir="cw">
                                      <p:cBhvr override="childStyle">
                                        <p:cTn id="10" dur="1000" fill="hold"/>
                                        <p:tgtEl>
                                          <p:spTgt spid="93187">
                                            <p:txEl>
                                              <p:pRg st="1" end="1"/>
                                            </p:txEl>
                                          </p:spTgt>
                                        </p:tgtEl>
                                        <p:attrNameLst>
                                          <p:attrName>style.color</p:attrName>
                                        </p:attrNameLst>
                                      </p:cBhvr>
                                      <p:to>
                                        <a:srgbClr val="1A3874"/>
                                      </p:to>
                                    </p:animClr>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mph" presetSubtype="2" fill="hold" nodeType="clickEffect">
                                  <p:stCondLst>
                                    <p:cond delay="0"/>
                                  </p:stCondLst>
                                  <p:childTnLst>
                                    <p:animClr clrSpc="rgb" dir="cw">
                                      <p:cBhvr override="childStyle">
                                        <p:cTn id="14" dur="1000" fill="hold"/>
                                        <p:tgtEl>
                                          <p:spTgt spid="93187">
                                            <p:txEl>
                                              <p:pRg st="2" end="2"/>
                                            </p:txEl>
                                          </p:spTgt>
                                        </p:tgtEl>
                                        <p:attrNameLst>
                                          <p:attrName>style.color</p:attrName>
                                        </p:attrNameLst>
                                      </p:cBhvr>
                                      <p:to>
                                        <a:srgbClr val="1A3874"/>
                                      </p:to>
                                    </p:animClr>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mph" presetSubtype="2" fill="hold" nodeType="clickEffect">
                                  <p:stCondLst>
                                    <p:cond delay="0"/>
                                  </p:stCondLst>
                                  <p:childTnLst>
                                    <p:animClr clrSpc="rgb" dir="cw">
                                      <p:cBhvr override="childStyle">
                                        <p:cTn id="18" dur="1000" fill="hold"/>
                                        <p:tgtEl>
                                          <p:spTgt spid="93187">
                                            <p:txEl>
                                              <p:pRg st="3" end="3"/>
                                            </p:txEl>
                                          </p:spTgt>
                                        </p:tgtEl>
                                        <p:attrNameLst>
                                          <p:attrName>style.color</p:attrName>
                                        </p:attrNameLst>
                                      </p:cBhvr>
                                      <p:to>
                                        <a:srgbClr val="1A3874"/>
                                      </p:to>
                                    </p:animClr>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mph" presetSubtype="2" fill="hold" nodeType="clickEffect">
                                  <p:stCondLst>
                                    <p:cond delay="0"/>
                                  </p:stCondLst>
                                  <p:childTnLst>
                                    <p:animClr clrSpc="rgb" dir="cw">
                                      <p:cBhvr override="childStyle">
                                        <p:cTn id="22" dur="1000" fill="hold"/>
                                        <p:tgtEl>
                                          <p:spTgt spid="93187">
                                            <p:txEl>
                                              <p:pRg st="4" end="4"/>
                                            </p:txEl>
                                          </p:spTgt>
                                        </p:tgtEl>
                                        <p:attrNameLst>
                                          <p:attrName>style.color</p:attrName>
                                        </p:attrNameLst>
                                      </p:cBhvr>
                                      <p:to>
                                        <a:srgbClr val="1A3874"/>
                                      </p:to>
                                    </p:animClr>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mph" presetSubtype="2" fill="hold" nodeType="clickEffect">
                                  <p:stCondLst>
                                    <p:cond delay="0"/>
                                  </p:stCondLst>
                                  <p:childTnLst>
                                    <p:animClr clrSpc="rgb" dir="cw">
                                      <p:cBhvr override="childStyle">
                                        <p:cTn id="26" dur="1000" fill="hold"/>
                                        <p:tgtEl>
                                          <p:spTgt spid="93187">
                                            <p:txEl>
                                              <p:pRg st="5" end="5"/>
                                            </p:txEl>
                                          </p:spTgt>
                                        </p:tgtEl>
                                        <p:attrNameLst>
                                          <p:attrName>style.color</p:attrName>
                                        </p:attrNameLst>
                                      </p:cBhvr>
                                      <p:to>
                                        <a:srgbClr val="1A3874"/>
                                      </p:to>
                                    </p:animClr>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mph" presetSubtype="2" fill="hold" nodeType="clickEffect">
                                  <p:stCondLst>
                                    <p:cond delay="0"/>
                                  </p:stCondLst>
                                  <p:childTnLst>
                                    <p:animClr clrSpc="rgb" dir="cw">
                                      <p:cBhvr override="childStyle">
                                        <p:cTn id="30" dur="1000" fill="hold"/>
                                        <p:tgtEl>
                                          <p:spTgt spid="93187">
                                            <p:txEl>
                                              <p:pRg st="6" end="6"/>
                                            </p:txEl>
                                          </p:spTgt>
                                        </p:tgtEl>
                                        <p:attrNameLst>
                                          <p:attrName>style.color</p:attrName>
                                        </p:attrNameLst>
                                      </p:cBhvr>
                                      <p:to>
                                        <a:srgbClr val="1A3874"/>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Footer Placeholder 3">
            <a:extLst>
              <a:ext uri="{FF2B5EF4-FFF2-40B4-BE49-F238E27FC236}">
                <a16:creationId xmlns:a16="http://schemas.microsoft.com/office/drawing/2014/main" id="{AE3DFEF2-2CCB-340F-67A4-5F27A2B0975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109571" name="Rectangle 2">
            <a:extLst>
              <a:ext uri="{FF2B5EF4-FFF2-40B4-BE49-F238E27FC236}">
                <a16:creationId xmlns:a16="http://schemas.microsoft.com/office/drawing/2014/main" id="{B18FDAAE-FC4A-6470-508A-76C295703764}"/>
              </a:ext>
            </a:extLst>
          </p:cNvPr>
          <p:cNvSpPr>
            <a:spLocks noGrp="1" noChangeArrowheads="1"/>
          </p:cNvSpPr>
          <p:nvPr>
            <p:ph type="ctrTitle"/>
          </p:nvPr>
        </p:nvSpPr>
        <p:spPr>
          <a:xfrm>
            <a:off x="228600" y="1600200"/>
            <a:ext cx="8763000" cy="1143000"/>
          </a:xfrm>
        </p:spPr>
        <p:txBody>
          <a:bodyPr/>
          <a:lstStyle/>
          <a:p>
            <a:pPr eaLnBrk="1" hangingPunct="1"/>
            <a:r>
              <a:rPr lang="en-US" altLang="en-US" sz="3200" b="1"/>
              <a:t>Socializers</a:t>
            </a:r>
            <a:r>
              <a:rPr lang="en-US" altLang="en-US" sz="3200" b="1">
                <a:latin typeface="Arial" panose="020B0604020202020204" pitchFamily="34" charset="0"/>
              </a:rPr>
              <a:t>…</a:t>
            </a:r>
            <a:r>
              <a:rPr lang="en-US" altLang="en-US" sz="3200" b="1"/>
              <a:t> the Influencing, Expressive Style</a:t>
            </a:r>
          </a:p>
        </p:txBody>
      </p:sp>
      <p:sp>
        <p:nvSpPr>
          <p:cNvPr id="109572" name="Rectangle 3">
            <a:extLst>
              <a:ext uri="{FF2B5EF4-FFF2-40B4-BE49-F238E27FC236}">
                <a16:creationId xmlns:a16="http://schemas.microsoft.com/office/drawing/2014/main" id="{5928AD17-5552-D7AA-AA2A-D02A1B8496B8}"/>
              </a:ext>
            </a:extLst>
          </p:cNvPr>
          <p:cNvSpPr>
            <a:spLocks noChangeArrowheads="1"/>
          </p:cNvSpPr>
          <p:nvPr/>
        </p:nvSpPr>
        <p:spPr bwMode="auto">
          <a:xfrm>
            <a:off x="1066800" y="2590800"/>
            <a:ext cx="7162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eaLnBrk="1" hangingPunct="1"/>
            <a:r>
              <a:rPr lang="en-US" altLang="en-US" sz="2400">
                <a:solidFill>
                  <a:srgbClr val="325886"/>
                </a:solidFill>
              </a:rPr>
              <a:t> Fast paced</a:t>
            </a:r>
          </a:p>
          <a:p>
            <a:pPr eaLnBrk="1" hangingPunct="1"/>
            <a:r>
              <a:rPr lang="en-US" altLang="en-US" sz="2400">
                <a:solidFill>
                  <a:srgbClr val="325886"/>
                </a:solidFill>
              </a:rPr>
              <a:t> Talks a lot; jumps topics; expressive</a:t>
            </a:r>
          </a:p>
          <a:p>
            <a:pPr eaLnBrk="1" hangingPunct="1"/>
            <a:r>
              <a:rPr lang="en-US" altLang="en-US" sz="2400">
                <a:solidFill>
                  <a:srgbClr val="325886"/>
                </a:solidFill>
              </a:rPr>
              <a:t> They speak persuasively</a:t>
            </a:r>
          </a:p>
          <a:p>
            <a:pPr eaLnBrk="1" hangingPunct="1"/>
            <a:r>
              <a:rPr lang="en-US" altLang="en-US" sz="2400">
                <a:solidFill>
                  <a:srgbClr val="325886"/>
                </a:solidFill>
              </a:rPr>
              <a:t> Friendly, extroverted, energetic</a:t>
            </a:r>
          </a:p>
          <a:p>
            <a:pPr eaLnBrk="1" hangingPunct="1"/>
            <a:r>
              <a:rPr lang="en-US" altLang="en-US" sz="2400">
                <a:solidFill>
                  <a:srgbClr val="325886"/>
                </a:solidFill>
              </a:rPr>
              <a:t> Fears rejection and humility</a:t>
            </a:r>
          </a:p>
          <a:p>
            <a:pPr eaLnBrk="1" hangingPunct="1"/>
            <a:r>
              <a:rPr lang="en-US" altLang="en-US" sz="2400">
                <a:solidFill>
                  <a:srgbClr val="325886"/>
                </a:solidFill>
              </a:rPr>
              <a:t> Makes decisions … </a:t>
            </a:r>
            <a:r>
              <a:rPr lang="en-US" altLang="en-US" sz="2400" b="1" i="1">
                <a:solidFill>
                  <a:srgbClr val="325886"/>
                </a:solidFill>
              </a:rPr>
              <a:t>spontaneously</a:t>
            </a:r>
          </a:p>
          <a:p>
            <a:pPr eaLnBrk="1" hangingPunct="1"/>
            <a:r>
              <a:rPr lang="en-US" altLang="en-US" sz="2400">
                <a:solidFill>
                  <a:srgbClr val="325886"/>
                </a:solidFill>
              </a:rPr>
              <a:t> Seeks applause, approval and avoids routine</a:t>
            </a:r>
          </a:p>
          <a:p>
            <a:pPr eaLnBrk="1" hangingPunct="1"/>
            <a:r>
              <a:rPr lang="en-US" altLang="en-US" sz="2400">
                <a:solidFill>
                  <a:srgbClr val="325886"/>
                </a:solidFill>
              </a:rPr>
              <a:t> Becomes sarcastic under stress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ooter Placeholder 3">
            <a:extLst>
              <a:ext uri="{FF2B5EF4-FFF2-40B4-BE49-F238E27FC236}">
                <a16:creationId xmlns:a16="http://schemas.microsoft.com/office/drawing/2014/main" id="{3703A0AD-66EA-9756-A160-57B1CB38A66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110595" name="Rectangle 2">
            <a:extLst>
              <a:ext uri="{FF2B5EF4-FFF2-40B4-BE49-F238E27FC236}">
                <a16:creationId xmlns:a16="http://schemas.microsoft.com/office/drawing/2014/main" id="{4A515A8E-4332-B388-95CF-225B24321B21}"/>
              </a:ext>
            </a:extLst>
          </p:cNvPr>
          <p:cNvSpPr>
            <a:spLocks noGrp="1" noChangeArrowheads="1"/>
          </p:cNvSpPr>
          <p:nvPr>
            <p:ph type="ctrTitle"/>
          </p:nvPr>
        </p:nvSpPr>
        <p:spPr>
          <a:xfrm>
            <a:off x="685800" y="1600200"/>
            <a:ext cx="7772400" cy="1143000"/>
          </a:xfrm>
        </p:spPr>
        <p:txBody>
          <a:bodyPr/>
          <a:lstStyle/>
          <a:p>
            <a:pPr eaLnBrk="1" hangingPunct="1"/>
            <a:r>
              <a:rPr lang="en-US" altLang="en-US" b="1"/>
              <a:t>Socializers</a:t>
            </a:r>
            <a:r>
              <a:rPr lang="en-US" altLang="en-US" b="1">
                <a:latin typeface="Arial" panose="020B0604020202020204" pitchFamily="34" charset="0"/>
              </a:rPr>
              <a:t>…</a:t>
            </a:r>
            <a:r>
              <a:rPr lang="en-US" altLang="en-US" b="1"/>
              <a:t>What Do They Do Best?</a:t>
            </a:r>
          </a:p>
        </p:txBody>
      </p:sp>
      <p:sp>
        <p:nvSpPr>
          <p:cNvPr id="196611" name="Rectangle 3">
            <a:extLst>
              <a:ext uri="{FF2B5EF4-FFF2-40B4-BE49-F238E27FC236}">
                <a16:creationId xmlns:a16="http://schemas.microsoft.com/office/drawing/2014/main" id="{3EFA7B93-6634-29F7-C077-0B03FD75B2B4}"/>
              </a:ext>
            </a:extLst>
          </p:cNvPr>
          <p:cNvSpPr>
            <a:spLocks noChangeArrowheads="1"/>
          </p:cNvSpPr>
          <p:nvPr/>
        </p:nvSpPr>
        <p:spPr bwMode="auto">
          <a:xfrm>
            <a:off x="457200" y="2590800"/>
            <a:ext cx="8153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eaLnBrk="1" hangingPunct="1">
              <a:buFont typeface="Symbol" panose="05050102010706020507" pitchFamily="18" charset="2"/>
              <a:buChar char="·"/>
            </a:pPr>
            <a:r>
              <a:rPr lang="en-US" altLang="en-US" sz="3000" b="1"/>
              <a:t> Inspire others to take action</a:t>
            </a:r>
          </a:p>
          <a:p>
            <a:pPr eaLnBrk="1" hangingPunct="1">
              <a:buFont typeface="Symbol" panose="05050102010706020507" pitchFamily="18" charset="2"/>
              <a:buChar char="·"/>
            </a:pPr>
            <a:r>
              <a:rPr lang="en-US" altLang="en-US" sz="3000" b="1"/>
              <a:t> Shifting on the fly; changing courses</a:t>
            </a:r>
          </a:p>
          <a:p>
            <a:pPr eaLnBrk="1" hangingPunct="1">
              <a:buFont typeface="Symbol" panose="05050102010706020507" pitchFamily="18" charset="2"/>
              <a:buChar char="·"/>
            </a:pPr>
            <a:r>
              <a:rPr lang="en-US" altLang="en-US" sz="3000" b="1"/>
              <a:t> Thinking quickly on their feet</a:t>
            </a:r>
          </a:p>
          <a:p>
            <a:pPr eaLnBrk="1" hangingPunct="1">
              <a:buFont typeface="Symbol" panose="05050102010706020507" pitchFamily="18" charset="2"/>
              <a:buChar char="·"/>
            </a:pPr>
            <a:r>
              <a:rPr lang="en-US" altLang="en-US" sz="3000" b="1"/>
              <a:t> Promoting products, people or ideas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6611">
                                            <p:txEl>
                                              <p:pRg st="0" end="0"/>
                                            </p:txEl>
                                          </p:spTgt>
                                        </p:tgtEl>
                                        <p:attrNameLst>
                                          <p:attrName>style.visibility</p:attrName>
                                        </p:attrNameLst>
                                      </p:cBhvr>
                                      <p:to>
                                        <p:strVal val="visible"/>
                                      </p:to>
                                    </p:set>
                                    <p:animEffect transition="in" filter="fade">
                                      <p:cBhvr>
                                        <p:cTn id="7" dur="500"/>
                                        <p:tgtEl>
                                          <p:spTgt spid="1966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6611">
                                            <p:txEl>
                                              <p:pRg st="1" end="1"/>
                                            </p:txEl>
                                          </p:spTgt>
                                        </p:tgtEl>
                                        <p:attrNameLst>
                                          <p:attrName>style.visibility</p:attrName>
                                        </p:attrNameLst>
                                      </p:cBhvr>
                                      <p:to>
                                        <p:strVal val="visible"/>
                                      </p:to>
                                    </p:set>
                                    <p:animEffect transition="in" filter="fade">
                                      <p:cBhvr>
                                        <p:cTn id="12" dur="500"/>
                                        <p:tgtEl>
                                          <p:spTgt spid="1966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96611">
                                            <p:txEl>
                                              <p:pRg st="2" end="2"/>
                                            </p:txEl>
                                          </p:spTgt>
                                        </p:tgtEl>
                                        <p:attrNameLst>
                                          <p:attrName>style.visibility</p:attrName>
                                        </p:attrNameLst>
                                      </p:cBhvr>
                                      <p:to>
                                        <p:strVal val="visible"/>
                                      </p:to>
                                    </p:set>
                                    <p:animEffect transition="in" filter="fade">
                                      <p:cBhvr>
                                        <p:cTn id="17" dur="500"/>
                                        <p:tgtEl>
                                          <p:spTgt spid="1966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96611">
                                            <p:txEl>
                                              <p:pRg st="3" end="3"/>
                                            </p:txEl>
                                          </p:spTgt>
                                        </p:tgtEl>
                                        <p:attrNameLst>
                                          <p:attrName>style.visibility</p:attrName>
                                        </p:attrNameLst>
                                      </p:cBhvr>
                                      <p:to>
                                        <p:strVal val="visible"/>
                                      </p:to>
                                    </p:set>
                                    <p:animEffect transition="in" filter="fade">
                                      <p:cBhvr>
                                        <p:cTn id="22" dur="500"/>
                                        <p:tgtEl>
                                          <p:spTgt spid="1966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Footer Placeholder 3">
            <a:extLst>
              <a:ext uri="{FF2B5EF4-FFF2-40B4-BE49-F238E27FC236}">
                <a16:creationId xmlns:a16="http://schemas.microsoft.com/office/drawing/2014/main" id="{E3655761-63FB-3BC0-8135-9B38425D1C4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111619" name="Rectangle 2">
            <a:extLst>
              <a:ext uri="{FF2B5EF4-FFF2-40B4-BE49-F238E27FC236}">
                <a16:creationId xmlns:a16="http://schemas.microsoft.com/office/drawing/2014/main" id="{48AB2AF2-8981-6148-9CFA-C47A7756331D}"/>
              </a:ext>
            </a:extLst>
          </p:cNvPr>
          <p:cNvSpPr>
            <a:spLocks noGrp="1" noChangeArrowheads="1"/>
          </p:cNvSpPr>
          <p:nvPr>
            <p:ph type="ctrTitle"/>
          </p:nvPr>
        </p:nvSpPr>
        <p:spPr>
          <a:xfrm>
            <a:off x="457200" y="1600200"/>
            <a:ext cx="8229600" cy="1143000"/>
          </a:xfrm>
        </p:spPr>
        <p:txBody>
          <a:bodyPr/>
          <a:lstStyle/>
          <a:p>
            <a:pPr eaLnBrk="1" hangingPunct="1"/>
            <a:r>
              <a:rPr lang="en-US" altLang="en-US" b="1"/>
              <a:t>Socializers</a:t>
            </a:r>
            <a:r>
              <a:rPr lang="en-US" altLang="en-US" b="1">
                <a:latin typeface="Arial" panose="020B0604020202020204" pitchFamily="34" charset="0"/>
              </a:rPr>
              <a:t>…</a:t>
            </a:r>
            <a:r>
              <a:rPr lang="en-US" altLang="en-US" b="1"/>
              <a:t> What</a:t>
            </a:r>
            <a:r>
              <a:rPr lang="en-US" altLang="en-US" b="1">
                <a:latin typeface="Arial" panose="020B0604020202020204" pitchFamily="34" charset="0"/>
              </a:rPr>
              <a:t>’</a:t>
            </a:r>
            <a:r>
              <a:rPr lang="en-US" altLang="en-US" b="1"/>
              <a:t>s Difficult for Them?</a:t>
            </a:r>
          </a:p>
        </p:txBody>
      </p:sp>
      <p:sp>
        <p:nvSpPr>
          <p:cNvPr id="197635" name="Rectangle 3">
            <a:extLst>
              <a:ext uri="{FF2B5EF4-FFF2-40B4-BE49-F238E27FC236}">
                <a16:creationId xmlns:a16="http://schemas.microsoft.com/office/drawing/2014/main" id="{F9B34171-82F7-1634-F945-5B90F1976968}"/>
              </a:ext>
            </a:extLst>
          </p:cNvPr>
          <p:cNvSpPr>
            <a:spLocks noChangeArrowheads="1"/>
          </p:cNvSpPr>
          <p:nvPr/>
        </p:nvSpPr>
        <p:spPr bwMode="auto">
          <a:xfrm>
            <a:off x="457200" y="2209800"/>
            <a:ext cx="8305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eaLnBrk="1" hangingPunct="1"/>
            <a:endParaRPr lang="en-US" altLang="en-US" sz="2800" b="1">
              <a:solidFill>
                <a:srgbClr val="1A3874"/>
              </a:solidFill>
            </a:endParaRPr>
          </a:p>
          <a:p>
            <a:pPr lvl="2" eaLnBrk="1" hangingPunct="1">
              <a:buFont typeface="Symbol" panose="05050102010706020507" pitchFamily="18" charset="2"/>
              <a:buChar char="·"/>
            </a:pPr>
            <a:r>
              <a:rPr lang="en-US" altLang="en-US" sz="2800" b="1">
                <a:solidFill>
                  <a:srgbClr val="1A3874"/>
                </a:solidFill>
              </a:rPr>
              <a:t> Restrictions and/or routines</a:t>
            </a:r>
          </a:p>
          <a:p>
            <a:pPr lvl="2" eaLnBrk="1" hangingPunct="1">
              <a:buFont typeface="Symbol" panose="05050102010706020507" pitchFamily="18" charset="2"/>
              <a:buChar char="·"/>
            </a:pPr>
            <a:r>
              <a:rPr lang="en-US" altLang="en-US" sz="2800" b="1">
                <a:solidFill>
                  <a:srgbClr val="1A3874"/>
                </a:solidFill>
              </a:rPr>
              <a:t> Formal reports or keeping detailed records </a:t>
            </a:r>
          </a:p>
          <a:p>
            <a:pPr lvl="2" eaLnBrk="1" hangingPunct="1">
              <a:buFont typeface="Symbol" panose="05050102010706020507" pitchFamily="18" charset="2"/>
              <a:buChar char="·"/>
            </a:pPr>
            <a:r>
              <a:rPr lang="en-US" altLang="en-US" sz="2800" b="1">
                <a:solidFill>
                  <a:srgbClr val="1A3874"/>
                </a:solidFill>
              </a:rPr>
              <a:t> Re-doing something once it is finished </a:t>
            </a:r>
          </a:p>
          <a:p>
            <a:pPr lvl="2" eaLnBrk="1" hangingPunct="1">
              <a:buFont typeface="Symbol" panose="05050102010706020507" pitchFamily="18" charset="2"/>
              <a:buChar char="·"/>
            </a:pPr>
            <a:r>
              <a:rPr lang="en-US" altLang="en-US" sz="2800" b="1">
                <a:solidFill>
                  <a:srgbClr val="1A3874"/>
                </a:solidFill>
              </a:rPr>
              <a:t> Choosing only one answer or possibility </a:t>
            </a:r>
          </a:p>
          <a:p>
            <a:pPr lvl="2" eaLnBrk="1" hangingPunct="1">
              <a:buFont typeface="Symbol" panose="05050102010706020507" pitchFamily="18" charset="2"/>
              <a:buChar char="·"/>
            </a:pPr>
            <a:r>
              <a:rPr lang="en-US" altLang="en-US" sz="2800" b="1">
                <a:solidFill>
                  <a:srgbClr val="1A3874"/>
                </a:solidFill>
              </a:rPr>
              <a:t> Explaining their thought processes to others</a:t>
            </a:r>
          </a:p>
          <a:p>
            <a:pPr lvl="2" eaLnBrk="1" hangingPunct="1">
              <a:buFont typeface="Symbol" panose="05050102010706020507" pitchFamily="18" charset="2"/>
              <a:buChar char="·"/>
            </a:pPr>
            <a:r>
              <a:rPr lang="en-US" altLang="en-US" sz="2800" b="1">
                <a:solidFill>
                  <a:srgbClr val="1A3874"/>
                </a:solidFill>
              </a:rPr>
              <a:t> Not interrupting others</a:t>
            </a:r>
          </a:p>
          <a:p>
            <a:pPr algn="ctr" eaLnBrk="1" hangingPunct="1">
              <a:buFontTx/>
              <a:buNone/>
            </a:pPr>
            <a:endParaRPr lang="en-US" altLang="en-US" sz="2800" b="1">
              <a:solidFill>
                <a:srgbClr val="1A3874"/>
              </a:solidFill>
            </a:endParaRPr>
          </a:p>
          <a:p>
            <a:pPr algn="ctr" eaLnBrk="1" hangingPunct="1">
              <a:buFontTx/>
              <a:buNone/>
            </a:pPr>
            <a:endParaRPr lang="en-US" altLang="en-US" sz="2800" b="1"/>
          </a:p>
          <a:p>
            <a:pPr algn="ctr" eaLnBrk="1" hangingPunct="1">
              <a:buFontTx/>
              <a:buNone/>
            </a:pPr>
            <a:endParaRPr lang="en-US" altLang="en-US" sz="2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7635">
                                            <p:txEl>
                                              <p:pRg st="1" end="1"/>
                                            </p:txEl>
                                          </p:spTgt>
                                        </p:tgtEl>
                                        <p:attrNameLst>
                                          <p:attrName>style.visibility</p:attrName>
                                        </p:attrNameLst>
                                      </p:cBhvr>
                                      <p:to>
                                        <p:strVal val="visible"/>
                                      </p:to>
                                    </p:set>
                                    <p:anim calcmode="lin" valueType="num">
                                      <p:cBhvr additive="base">
                                        <p:cTn id="7" dur="500" fill="hold"/>
                                        <p:tgtEl>
                                          <p:spTgt spid="19763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76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7635">
                                            <p:txEl>
                                              <p:pRg st="2" end="2"/>
                                            </p:txEl>
                                          </p:spTgt>
                                        </p:tgtEl>
                                        <p:attrNameLst>
                                          <p:attrName>style.visibility</p:attrName>
                                        </p:attrNameLst>
                                      </p:cBhvr>
                                      <p:to>
                                        <p:strVal val="visible"/>
                                      </p:to>
                                    </p:set>
                                    <p:anim calcmode="lin" valueType="num">
                                      <p:cBhvr additive="base">
                                        <p:cTn id="13" dur="500" fill="hold"/>
                                        <p:tgtEl>
                                          <p:spTgt spid="19763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76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97635">
                                            <p:txEl>
                                              <p:pRg st="3" end="3"/>
                                            </p:txEl>
                                          </p:spTgt>
                                        </p:tgtEl>
                                        <p:attrNameLst>
                                          <p:attrName>style.visibility</p:attrName>
                                        </p:attrNameLst>
                                      </p:cBhvr>
                                      <p:to>
                                        <p:strVal val="visible"/>
                                      </p:to>
                                    </p:set>
                                    <p:anim calcmode="lin" valueType="num">
                                      <p:cBhvr additive="base">
                                        <p:cTn id="19" dur="500" fill="hold"/>
                                        <p:tgtEl>
                                          <p:spTgt spid="19763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76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97635">
                                            <p:txEl>
                                              <p:pRg st="4" end="4"/>
                                            </p:txEl>
                                          </p:spTgt>
                                        </p:tgtEl>
                                        <p:attrNameLst>
                                          <p:attrName>style.visibility</p:attrName>
                                        </p:attrNameLst>
                                      </p:cBhvr>
                                      <p:to>
                                        <p:strVal val="visible"/>
                                      </p:to>
                                    </p:set>
                                    <p:anim calcmode="lin" valueType="num">
                                      <p:cBhvr additive="base">
                                        <p:cTn id="25" dur="500" fill="hold"/>
                                        <p:tgtEl>
                                          <p:spTgt spid="19763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76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97635">
                                            <p:txEl>
                                              <p:pRg st="5" end="5"/>
                                            </p:txEl>
                                          </p:spTgt>
                                        </p:tgtEl>
                                        <p:attrNameLst>
                                          <p:attrName>style.visibility</p:attrName>
                                        </p:attrNameLst>
                                      </p:cBhvr>
                                      <p:to>
                                        <p:strVal val="visible"/>
                                      </p:to>
                                    </p:set>
                                    <p:anim calcmode="lin" valueType="num">
                                      <p:cBhvr additive="base">
                                        <p:cTn id="31" dur="500" fill="hold"/>
                                        <p:tgtEl>
                                          <p:spTgt spid="19763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76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97635">
                                            <p:txEl>
                                              <p:pRg st="6" end="6"/>
                                            </p:txEl>
                                          </p:spTgt>
                                        </p:tgtEl>
                                        <p:attrNameLst>
                                          <p:attrName>style.visibility</p:attrName>
                                        </p:attrNameLst>
                                      </p:cBhvr>
                                      <p:to>
                                        <p:strVal val="visible"/>
                                      </p:to>
                                    </p:set>
                                    <p:anim calcmode="lin" valueType="num">
                                      <p:cBhvr additive="base">
                                        <p:cTn id="37" dur="500" fill="hold"/>
                                        <p:tgtEl>
                                          <p:spTgt spid="19763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763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Footer Placeholder 3">
            <a:extLst>
              <a:ext uri="{FF2B5EF4-FFF2-40B4-BE49-F238E27FC236}">
                <a16:creationId xmlns:a16="http://schemas.microsoft.com/office/drawing/2014/main" id="{80835354-C9A4-02A3-EE68-B43A640C3C7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112643" name="Rectangle 2">
            <a:extLst>
              <a:ext uri="{FF2B5EF4-FFF2-40B4-BE49-F238E27FC236}">
                <a16:creationId xmlns:a16="http://schemas.microsoft.com/office/drawing/2014/main" id="{BD85FD3F-2AF6-3E19-C7B4-B12F52F9414F}"/>
              </a:ext>
            </a:extLst>
          </p:cNvPr>
          <p:cNvSpPr>
            <a:spLocks noGrp="1" noChangeArrowheads="1"/>
          </p:cNvSpPr>
          <p:nvPr>
            <p:ph type="ctrTitle"/>
          </p:nvPr>
        </p:nvSpPr>
        <p:spPr>
          <a:xfrm>
            <a:off x="685800" y="1600200"/>
            <a:ext cx="7848600" cy="3429000"/>
          </a:xfrm>
        </p:spPr>
        <p:txBody>
          <a:bodyPr/>
          <a:lstStyle/>
          <a:p>
            <a:pPr eaLnBrk="1" hangingPunct="1"/>
            <a:r>
              <a:rPr lang="en-US" altLang="en-US"/>
              <a:t>What are simple actions Socializers may do to increase their adaptability?</a:t>
            </a:r>
            <a:br>
              <a:rPr lang="en-US" altLang="en-US"/>
            </a:br>
            <a:br>
              <a:rPr lang="en-US" altLang="en-US"/>
            </a:br>
            <a:r>
              <a:rPr lang="en-US" altLang="en-US"/>
              <a:t>Break into groups and brainstorm.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a:extLst>
              <a:ext uri="{FF2B5EF4-FFF2-40B4-BE49-F238E27FC236}">
                <a16:creationId xmlns:a16="http://schemas.microsoft.com/office/drawing/2014/main" id="{0F5F69B4-A488-AC0C-C686-3A98020CF7D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60418" name="Rectangle 2">
            <a:extLst>
              <a:ext uri="{FF2B5EF4-FFF2-40B4-BE49-F238E27FC236}">
                <a16:creationId xmlns:a16="http://schemas.microsoft.com/office/drawing/2014/main" id="{B74CB51F-A27A-8BF8-496E-6DE470D50A23}"/>
              </a:ext>
            </a:extLst>
          </p:cNvPr>
          <p:cNvSpPr>
            <a:spLocks noGrp="1" noChangeArrowheads="1"/>
          </p:cNvSpPr>
          <p:nvPr>
            <p:ph type="ctrTitle"/>
          </p:nvPr>
        </p:nvSpPr>
        <p:spPr>
          <a:xfrm>
            <a:off x="228600" y="1905000"/>
            <a:ext cx="8686800" cy="3962400"/>
          </a:xfrm>
        </p:spPr>
        <p:txBody>
          <a:bodyPr/>
          <a:lstStyle/>
          <a:p>
            <a:pPr eaLnBrk="1" hangingPunct="1"/>
            <a:r>
              <a:rPr lang="en-US" altLang="en-US" i="1">
                <a:latin typeface="Arial" panose="020B0604020202020204" pitchFamily="34" charset="0"/>
              </a:rPr>
              <a:t>“</a:t>
            </a:r>
            <a:r>
              <a:rPr lang="en-US" altLang="en-US" i="1"/>
              <a:t>In medicine, prescription before diagnosis is malpractice </a:t>
            </a:r>
            <a:r>
              <a:rPr lang="en-US" altLang="en-US" i="1">
                <a:latin typeface="Arial" panose="020B0604020202020204" pitchFamily="34" charset="0"/>
              </a:rPr>
              <a:t>…</a:t>
            </a:r>
            <a:br>
              <a:rPr lang="en-US" altLang="en-US" i="1"/>
            </a:br>
            <a:br>
              <a:rPr lang="en-US" altLang="en-US" i="1"/>
            </a:br>
            <a:r>
              <a:rPr lang="en-US" altLang="en-US" i="1">
                <a:latin typeface="Arial" panose="020B0604020202020204" pitchFamily="34" charset="0"/>
              </a:rPr>
              <a:t>…</a:t>
            </a:r>
            <a:r>
              <a:rPr lang="en-US" altLang="en-US" i="1"/>
              <a:t> in business, it</a:t>
            </a:r>
            <a:r>
              <a:rPr lang="en-US" altLang="en-US" i="1">
                <a:latin typeface="Arial" panose="020B0604020202020204" pitchFamily="34" charset="0"/>
              </a:rPr>
              <a:t>’</a:t>
            </a:r>
            <a:r>
              <a:rPr lang="en-US" altLang="en-US" i="1"/>
              <a:t>s suicide!</a:t>
            </a:r>
            <a:r>
              <a:rPr lang="en-US" altLang="en-US" i="1">
                <a:latin typeface="Arial" panose="020B0604020202020204" pitchFamily="34" charset="0"/>
              </a:rPr>
              <a:t>”</a:t>
            </a:r>
            <a:br>
              <a:rPr lang="en-US" altLang="en-US" i="1"/>
            </a:br>
            <a:r>
              <a:rPr lang="en-US" altLang="en-US" sz="4000" i="1"/>
              <a:t> </a:t>
            </a:r>
            <a:r>
              <a:rPr lang="en-US" altLang="en-US" sz="3200" i="1">
                <a:latin typeface="Arial" panose="020B0604020202020204" pitchFamily="34" charset="0"/>
                <a:cs typeface="Times New Roman" panose="02020603050405020304" pitchFamily="18" charset="0"/>
              </a:rPr>
              <a:t>—</a:t>
            </a:r>
            <a:r>
              <a:rPr lang="en-US" altLang="en-US" sz="4000" i="1"/>
              <a:t> </a:t>
            </a:r>
            <a:r>
              <a:rPr lang="en-US" altLang="en-US" sz="2400" b="1"/>
              <a:t>Dr. Tony Alessandra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fade">
                                      <p:cBhvr>
                                        <p:cTn id="7" dur="2000"/>
                                        <p:tgtEl>
                                          <p:spTgt spid="60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Footer Placeholder 3">
            <a:extLst>
              <a:ext uri="{FF2B5EF4-FFF2-40B4-BE49-F238E27FC236}">
                <a16:creationId xmlns:a16="http://schemas.microsoft.com/office/drawing/2014/main" id="{8068DA59-5D65-2104-8585-AB7C1400720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113667" name="Rectangle 2">
            <a:extLst>
              <a:ext uri="{FF2B5EF4-FFF2-40B4-BE49-F238E27FC236}">
                <a16:creationId xmlns:a16="http://schemas.microsoft.com/office/drawing/2014/main" id="{DBC8E4F7-4B3C-C5FE-D2BE-BC4E8FBA4FAE}"/>
              </a:ext>
            </a:extLst>
          </p:cNvPr>
          <p:cNvSpPr>
            <a:spLocks noGrp="1" noChangeArrowheads="1"/>
          </p:cNvSpPr>
          <p:nvPr>
            <p:ph type="ctrTitle"/>
          </p:nvPr>
        </p:nvSpPr>
        <p:spPr>
          <a:xfrm>
            <a:off x="685800" y="1600200"/>
            <a:ext cx="7772400" cy="1143000"/>
          </a:xfrm>
        </p:spPr>
        <p:txBody>
          <a:bodyPr/>
          <a:lstStyle/>
          <a:p>
            <a:pPr eaLnBrk="1" hangingPunct="1"/>
            <a:r>
              <a:rPr lang="en-US" altLang="en-US"/>
              <a:t>Increasing Adaptability for Socializers</a:t>
            </a:r>
            <a:r>
              <a:rPr lang="en-US" altLang="en-US">
                <a:latin typeface="Arial" panose="020B0604020202020204" pitchFamily="34" charset="0"/>
              </a:rPr>
              <a:t>…</a:t>
            </a:r>
            <a:endParaRPr lang="en-US" altLang="en-US"/>
          </a:p>
        </p:txBody>
      </p:sp>
      <p:sp>
        <p:nvSpPr>
          <p:cNvPr id="97283" name="Rectangle 3">
            <a:extLst>
              <a:ext uri="{FF2B5EF4-FFF2-40B4-BE49-F238E27FC236}">
                <a16:creationId xmlns:a16="http://schemas.microsoft.com/office/drawing/2014/main" id="{72E3E9C7-633B-EC29-8A9A-4C327D0EFEF6}"/>
              </a:ext>
            </a:extLst>
          </p:cNvPr>
          <p:cNvSpPr>
            <a:spLocks noChangeArrowheads="1"/>
          </p:cNvSpPr>
          <p:nvPr/>
        </p:nvSpPr>
        <p:spPr bwMode="auto">
          <a:xfrm>
            <a:off x="1066800" y="2590800"/>
            <a:ext cx="7543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eaLnBrk="1" hangingPunct="1"/>
            <a:r>
              <a:rPr lang="en-US" altLang="en-US" sz="2400">
                <a:solidFill>
                  <a:srgbClr val="325886"/>
                </a:solidFill>
              </a:rPr>
              <a:t> Slow down your pace and focus your conversations</a:t>
            </a:r>
          </a:p>
          <a:p>
            <a:pPr eaLnBrk="1" hangingPunct="1"/>
            <a:r>
              <a:rPr lang="en-US" altLang="en-US" sz="2400">
                <a:solidFill>
                  <a:srgbClr val="325886"/>
                </a:solidFill>
              </a:rPr>
              <a:t> Curb your impulses to interrupt others</a:t>
            </a:r>
          </a:p>
          <a:p>
            <a:pPr eaLnBrk="1" hangingPunct="1"/>
            <a:r>
              <a:rPr lang="en-US" altLang="en-US" sz="2400">
                <a:solidFill>
                  <a:srgbClr val="325886"/>
                </a:solidFill>
              </a:rPr>
              <a:t> Become a more patient listener</a:t>
            </a:r>
          </a:p>
          <a:p>
            <a:pPr eaLnBrk="1" hangingPunct="1"/>
            <a:r>
              <a:rPr lang="en-US" altLang="en-US" sz="2400">
                <a:solidFill>
                  <a:srgbClr val="325886"/>
                </a:solidFill>
              </a:rPr>
              <a:t> Develop the logical side of your thinking</a:t>
            </a:r>
          </a:p>
          <a:p>
            <a:pPr eaLnBrk="1" hangingPunct="1"/>
            <a:r>
              <a:rPr lang="en-US" altLang="en-US" sz="2400">
                <a:solidFill>
                  <a:srgbClr val="325886"/>
                </a:solidFill>
              </a:rPr>
              <a:t> Talk more about others; shift your focus outward</a:t>
            </a:r>
          </a:p>
          <a:p>
            <a:pPr eaLnBrk="1" hangingPunct="1"/>
            <a:r>
              <a:rPr lang="en-US" altLang="en-US" sz="2400">
                <a:solidFill>
                  <a:srgbClr val="325886"/>
                </a:solidFill>
              </a:rPr>
              <a:t> Act less impulsively; more cautiously</a:t>
            </a:r>
          </a:p>
          <a:p>
            <a:pPr eaLnBrk="1" hangingPunct="1"/>
            <a:r>
              <a:rPr lang="en-US" altLang="en-US" sz="2400">
                <a:solidFill>
                  <a:srgbClr val="325886"/>
                </a:solidFill>
              </a:rPr>
              <a:t> Work at improving your time management</a:t>
            </a:r>
          </a:p>
          <a:p>
            <a:pPr eaLnBrk="1" hangingPunct="1"/>
            <a:r>
              <a:rPr lang="en-US" altLang="en-US" sz="2400">
                <a:solidFill>
                  <a:srgbClr val="325886"/>
                </a:solidFill>
              </a:rPr>
              <a:t> Follow-through on your ideas and promises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fade">
                                      <p:cBhvr>
                                        <p:cTn id="7" dur="500"/>
                                        <p:tgtEl>
                                          <p:spTgt spid="972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7283">
                                            <p:txEl>
                                              <p:pRg st="1" end="1"/>
                                            </p:txEl>
                                          </p:spTgt>
                                        </p:tgtEl>
                                        <p:attrNameLst>
                                          <p:attrName>style.visibility</p:attrName>
                                        </p:attrNameLst>
                                      </p:cBhvr>
                                      <p:to>
                                        <p:strVal val="visible"/>
                                      </p:to>
                                    </p:set>
                                    <p:animEffect transition="in" filter="fade">
                                      <p:cBhvr>
                                        <p:cTn id="12" dur="500"/>
                                        <p:tgtEl>
                                          <p:spTgt spid="972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7283">
                                            <p:txEl>
                                              <p:pRg st="2" end="2"/>
                                            </p:txEl>
                                          </p:spTgt>
                                        </p:tgtEl>
                                        <p:attrNameLst>
                                          <p:attrName>style.visibility</p:attrName>
                                        </p:attrNameLst>
                                      </p:cBhvr>
                                      <p:to>
                                        <p:strVal val="visible"/>
                                      </p:to>
                                    </p:set>
                                    <p:animEffect transition="in" filter="fade">
                                      <p:cBhvr>
                                        <p:cTn id="17" dur="500"/>
                                        <p:tgtEl>
                                          <p:spTgt spid="972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97283">
                                            <p:txEl>
                                              <p:pRg st="3" end="3"/>
                                            </p:txEl>
                                          </p:spTgt>
                                        </p:tgtEl>
                                        <p:attrNameLst>
                                          <p:attrName>style.visibility</p:attrName>
                                        </p:attrNameLst>
                                      </p:cBhvr>
                                      <p:to>
                                        <p:strVal val="visible"/>
                                      </p:to>
                                    </p:set>
                                    <p:animEffect transition="in" filter="fade">
                                      <p:cBhvr>
                                        <p:cTn id="22" dur="500"/>
                                        <p:tgtEl>
                                          <p:spTgt spid="972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97283">
                                            <p:txEl>
                                              <p:pRg st="4" end="4"/>
                                            </p:txEl>
                                          </p:spTgt>
                                        </p:tgtEl>
                                        <p:attrNameLst>
                                          <p:attrName>style.visibility</p:attrName>
                                        </p:attrNameLst>
                                      </p:cBhvr>
                                      <p:to>
                                        <p:strVal val="visible"/>
                                      </p:to>
                                    </p:set>
                                    <p:animEffect transition="in" filter="fade">
                                      <p:cBhvr>
                                        <p:cTn id="27" dur="500"/>
                                        <p:tgtEl>
                                          <p:spTgt spid="9728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97283">
                                            <p:txEl>
                                              <p:pRg st="5" end="5"/>
                                            </p:txEl>
                                          </p:spTgt>
                                        </p:tgtEl>
                                        <p:attrNameLst>
                                          <p:attrName>style.visibility</p:attrName>
                                        </p:attrNameLst>
                                      </p:cBhvr>
                                      <p:to>
                                        <p:strVal val="visible"/>
                                      </p:to>
                                    </p:set>
                                    <p:animEffect transition="in" filter="fade">
                                      <p:cBhvr>
                                        <p:cTn id="32" dur="500"/>
                                        <p:tgtEl>
                                          <p:spTgt spid="9728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97283">
                                            <p:txEl>
                                              <p:pRg st="6" end="6"/>
                                            </p:txEl>
                                          </p:spTgt>
                                        </p:tgtEl>
                                        <p:attrNameLst>
                                          <p:attrName>style.visibility</p:attrName>
                                        </p:attrNameLst>
                                      </p:cBhvr>
                                      <p:to>
                                        <p:strVal val="visible"/>
                                      </p:to>
                                    </p:set>
                                    <p:animEffect transition="in" filter="fade">
                                      <p:cBhvr>
                                        <p:cTn id="37" dur="500"/>
                                        <p:tgtEl>
                                          <p:spTgt spid="9728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97283">
                                            <p:txEl>
                                              <p:pRg st="7" end="7"/>
                                            </p:txEl>
                                          </p:spTgt>
                                        </p:tgtEl>
                                        <p:attrNameLst>
                                          <p:attrName>style.visibility</p:attrName>
                                        </p:attrNameLst>
                                      </p:cBhvr>
                                      <p:to>
                                        <p:strVal val="visible"/>
                                      </p:to>
                                    </p:set>
                                    <p:animEffect transition="in" filter="fade">
                                      <p:cBhvr>
                                        <p:cTn id="42" dur="500"/>
                                        <p:tgtEl>
                                          <p:spTgt spid="972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oter Placeholder 3">
            <a:extLst>
              <a:ext uri="{FF2B5EF4-FFF2-40B4-BE49-F238E27FC236}">
                <a16:creationId xmlns:a16="http://schemas.microsoft.com/office/drawing/2014/main" id="{919A6FC6-274E-7C99-7408-BC66516B2A4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114691" name="Rectangle 2">
            <a:extLst>
              <a:ext uri="{FF2B5EF4-FFF2-40B4-BE49-F238E27FC236}">
                <a16:creationId xmlns:a16="http://schemas.microsoft.com/office/drawing/2014/main" id="{F835FACF-899A-C466-EA75-B574996A1B7B}"/>
              </a:ext>
            </a:extLst>
          </p:cNvPr>
          <p:cNvSpPr>
            <a:spLocks noGrp="1" noChangeArrowheads="1"/>
          </p:cNvSpPr>
          <p:nvPr>
            <p:ph type="ctrTitle"/>
          </p:nvPr>
        </p:nvSpPr>
        <p:spPr>
          <a:xfrm>
            <a:off x="685800" y="1600200"/>
            <a:ext cx="7848600" cy="3429000"/>
          </a:xfrm>
        </p:spPr>
        <p:txBody>
          <a:bodyPr/>
          <a:lstStyle/>
          <a:p>
            <a:pPr eaLnBrk="1" hangingPunct="1"/>
            <a:r>
              <a:rPr lang="en-US" altLang="en-US"/>
              <a:t>What are simple actions you might take to adapt to the style of a Socializer?</a:t>
            </a:r>
            <a:br>
              <a:rPr lang="en-US" altLang="en-US"/>
            </a:br>
            <a:br>
              <a:rPr lang="en-US" altLang="en-US"/>
            </a:br>
            <a:r>
              <a:rPr lang="en-US" altLang="en-US"/>
              <a:t>Break into groups and brainstorm.</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Footer Placeholder 3">
            <a:extLst>
              <a:ext uri="{FF2B5EF4-FFF2-40B4-BE49-F238E27FC236}">
                <a16:creationId xmlns:a16="http://schemas.microsoft.com/office/drawing/2014/main" id="{44323352-F616-ADF6-11D4-961724A63E6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115715" name="Rectangle 2">
            <a:extLst>
              <a:ext uri="{FF2B5EF4-FFF2-40B4-BE49-F238E27FC236}">
                <a16:creationId xmlns:a16="http://schemas.microsoft.com/office/drawing/2014/main" id="{2273882A-6FB4-3587-7541-92082C3A8A80}"/>
              </a:ext>
            </a:extLst>
          </p:cNvPr>
          <p:cNvSpPr>
            <a:spLocks noGrp="1" noChangeArrowheads="1"/>
          </p:cNvSpPr>
          <p:nvPr>
            <p:ph type="ctrTitle"/>
          </p:nvPr>
        </p:nvSpPr>
        <p:spPr>
          <a:xfrm>
            <a:off x="685800" y="1600200"/>
            <a:ext cx="7772400" cy="1143000"/>
          </a:xfrm>
        </p:spPr>
        <p:txBody>
          <a:bodyPr/>
          <a:lstStyle/>
          <a:p>
            <a:pPr eaLnBrk="1" hangingPunct="1"/>
            <a:r>
              <a:rPr lang="en-US" altLang="en-US"/>
              <a:t>To adapt to a Socializer, </a:t>
            </a:r>
            <a:br>
              <a:rPr lang="en-US" altLang="en-US"/>
            </a:br>
            <a:r>
              <a:rPr lang="en-US" altLang="en-US"/>
              <a:t>improve your interactions by:</a:t>
            </a:r>
          </a:p>
        </p:txBody>
      </p:sp>
      <p:sp>
        <p:nvSpPr>
          <p:cNvPr id="99331" name="Rectangle 3">
            <a:extLst>
              <a:ext uri="{FF2B5EF4-FFF2-40B4-BE49-F238E27FC236}">
                <a16:creationId xmlns:a16="http://schemas.microsoft.com/office/drawing/2014/main" id="{704913B3-E56D-C1E3-83B9-DB88CF3C859B}"/>
              </a:ext>
            </a:extLst>
          </p:cNvPr>
          <p:cNvSpPr>
            <a:spLocks noChangeArrowheads="1"/>
          </p:cNvSpPr>
          <p:nvPr/>
        </p:nvSpPr>
        <p:spPr bwMode="auto">
          <a:xfrm>
            <a:off x="228600" y="3048000"/>
            <a:ext cx="8839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eaLnBrk="1" hangingPunct="1"/>
            <a:r>
              <a:rPr lang="en-US" altLang="en-US" sz="2200">
                <a:solidFill>
                  <a:schemeClr val="bg1"/>
                </a:solidFill>
              </a:rPr>
              <a:t> Supporting their opinions, ideas and dreams</a:t>
            </a:r>
          </a:p>
          <a:p>
            <a:pPr eaLnBrk="1" hangingPunct="1"/>
            <a:r>
              <a:rPr lang="en-US" altLang="en-US" sz="2200">
                <a:solidFill>
                  <a:schemeClr val="bg1"/>
                </a:solidFill>
              </a:rPr>
              <a:t> Don’t rush the conversation; prepare for stories and digressions</a:t>
            </a:r>
          </a:p>
          <a:p>
            <a:pPr eaLnBrk="1" hangingPunct="1"/>
            <a:r>
              <a:rPr lang="en-US" altLang="en-US" sz="2200">
                <a:solidFill>
                  <a:schemeClr val="bg1"/>
                </a:solidFill>
              </a:rPr>
              <a:t> Be fun and entertaining with removing the spotlight from them</a:t>
            </a:r>
          </a:p>
          <a:p>
            <a:pPr eaLnBrk="1" hangingPunct="1"/>
            <a:r>
              <a:rPr lang="en-US" altLang="en-US" sz="2200">
                <a:solidFill>
                  <a:schemeClr val="bg1"/>
                </a:solidFill>
              </a:rPr>
              <a:t> Allow your enthusiasm and animation to emerge</a:t>
            </a:r>
          </a:p>
          <a:p>
            <a:pPr eaLnBrk="1" hangingPunct="1"/>
            <a:r>
              <a:rPr lang="en-US" altLang="en-US" sz="2200">
                <a:solidFill>
                  <a:schemeClr val="bg1"/>
                </a:solidFill>
              </a:rPr>
              <a:t> Summarize discussions with short list of follow-through steps</a:t>
            </a:r>
          </a:p>
          <a:p>
            <a:pPr eaLnBrk="1" hangingPunct="1"/>
            <a:r>
              <a:rPr lang="en-US" altLang="en-US" sz="2200">
                <a:solidFill>
                  <a:schemeClr val="bg1"/>
                </a:solidFill>
              </a:rPr>
              <a:t> Clarify agreements in writing (even if informally)</a:t>
            </a:r>
          </a:p>
          <a:p>
            <a:pPr eaLnBrk="1" hangingPunct="1"/>
            <a:r>
              <a:rPr lang="en-US" altLang="en-US" sz="2200">
                <a:solidFill>
                  <a:schemeClr val="bg1"/>
                </a:solidFill>
              </a:rPr>
              <a:t> Casually re-focusing the conversation on topics at-hand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99331">
                                            <p:txEl>
                                              <p:pRg st="0" end="0"/>
                                            </p:txEl>
                                          </p:spTgt>
                                        </p:tgtEl>
                                        <p:attrNameLst>
                                          <p:attrName>style.color</p:attrName>
                                        </p:attrNameLst>
                                      </p:cBhvr>
                                      <p:to>
                                        <a:srgbClr val="1A3874"/>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mph" presetSubtype="2" fill="hold" nodeType="clickEffect">
                                  <p:stCondLst>
                                    <p:cond delay="0"/>
                                  </p:stCondLst>
                                  <p:childTnLst>
                                    <p:animClr clrSpc="rgb" dir="cw">
                                      <p:cBhvr override="childStyle">
                                        <p:cTn id="10" dur="1000" fill="hold"/>
                                        <p:tgtEl>
                                          <p:spTgt spid="99331">
                                            <p:txEl>
                                              <p:pRg st="1" end="1"/>
                                            </p:txEl>
                                          </p:spTgt>
                                        </p:tgtEl>
                                        <p:attrNameLst>
                                          <p:attrName>style.color</p:attrName>
                                        </p:attrNameLst>
                                      </p:cBhvr>
                                      <p:to>
                                        <a:srgbClr val="1A3874"/>
                                      </p:to>
                                    </p:animClr>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mph" presetSubtype="2" fill="hold" nodeType="clickEffect">
                                  <p:stCondLst>
                                    <p:cond delay="0"/>
                                  </p:stCondLst>
                                  <p:childTnLst>
                                    <p:animClr clrSpc="rgb" dir="cw">
                                      <p:cBhvr override="childStyle">
                                        <p:cTn id="14" dur="1000" fill="hold"/>
                                        <p:tgtEl>
                                          <p:spTgt spid="99331">
                                            <p:txEl>
                                              <p:pRg st="2" end="2"/>
                                            </p:txEl>
                                          </p:spTgt>
                                        </p:tgtEl>
                                        <p:attrNameLst>
                                          <p:attrName>style.color</p:attrName>
                                        </p:attrNameLst>
                                      </p:cBhvr>
                                      <p:to>
                                        <a:srgbClr val="1A3874"/>
                                      </p:to>
                                    </p:animClr>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mph" presetSubtype="2" fill="hold" nodeType="clickEffect">
                                  <p:stCondLst>
                                    <p:cond delay="0"/>
                                  </p:stCondLst>
                                  <p:childTnLst>
                                    <p:animClr clrSpc="rgb" dir="cw">
                                      <p:cBhvr override="childStyle">
                                        <p:cTn id="18" dur="1000" fill="hold"/>
                                        <p:tgtEl>
                                          <p:spTgt spid="99331">
                                            <p:txEl>
                                              <p:pRg st="3" end="3"/>
                                            </p:txEl>
                                          </p:spTgt>
                                        </p:tgtEl>
                                        <p:attrNameLst>
                                          <p:attrName>style.color</p:attrName>
                                        </p:attrNameLst>
                                      </p:cBhvr>
                                      <p:to>
                                        <a:srgbClr val="1A3874"/>
                                      </p:to>
                                    </p:animClr>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mph" presetSubtype="2" fill="hold" nodeType="clickEffect">
                                  <p:stCondLst>
                                    <p:cond delay="0"/>
                                  </p:stCondLst>
                                  <p:childTnLst>
                                    <p:animClr clrSpc="rgb" dir="cw">
                                      <p:cBhvr override="childStyle">
                                        <p:cTn id="22" dur="1000" fill="hold"/>
                                        <p:tgtEl>
                                          <p:spTgt spid="99331">
                                            <p:txEl>
                                              <p:pRg st="4" end="4"/>
                                            </p:txEl>
                                          </p:spTgt>
                                        </p:tgtEl>
                                        <p:attrNameLst>
                                          <p:attrName>style.color</p:attrName>
                                        </p:attrNameLst>
                                      </p:cBhvr>
                                      <p:to>
                                        <a:srgbClr val="1A3874"/>
                                      </p:to>
                                    </p:animClr>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mph" presetSubtype="2" fill="hold" nodeType="clickEffect">
                                  <p:stCondLst>
                                    <p:cond delay="0"/>
                                  </p:stCondLst>
                                  <p:childTnLst>
                                    <p:animClr clrSpc="rgb" dir="cw">
                                      <p:cBhvr override="childStyle">
                                        <p:cTn id="26" dur="1000" fill="hold"/>
                                        <p:tgtEl>
                                          <p:spTgt spid="99331">
                                            <p:txEl>
                                              <p:pRg st="5" end="5"/>
                                            </p:txEl>
                                          </p:spTgt>
                                        </p:tgtEl>
                                        <p:attrNameLst>
                                          <p:attrName>style.color</p:attrName>
                                        </p:attrNameLst>
                                      </p:cBhvr>
                                      <p:to>
                                        <a:srgbClr val="1A3874"/>
                                      </p:to>
                                    </p:animClr>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mph" presetSubtype="2" fill="hold" nodeType="clickEffect">
                                  <p:stCondLst>
                                    <p:cond delay="0"/>
                                  </p:stCondLst>
                                  <p:childTnLst>
                                    <p:animClr clrSpc="rgb" dir="cw">
                                      <p:cBhvr override="childStyle">
                                        <p:cTn id="30" dur="1000" fill="hold"/>
                                        <p:tgtEl>
                                          <p:spTgt spid="99331">
                                            <p:txEl>
                                              <p:pRg st="6" end="6"/>
                                            </p:txEl>
                                          </p:spTgt>
                                        </p:tgtEl>
                                        <p:attrNameLst>
                                          <p:attrName>style.color</p:attrName>
                                        </p:attrNameLst>
                                      </p:cBhvr>
                                      <p:to>
                                        <a:srgbClr val="1A3874"/>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Footer Placeholder 3">
            <a:extLst>
              <a:ext uri="{FF2B5EF4-FFF2-40B4-BE49-F238E27FC236}">
                <a16:creationId xmlns:a16="http://schemas.microsoft.com/office/drawing/2014/main" id="{1A8A79D2-49DE-4B6F-5C72-7AA033D1DC1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116739" name="Rectangle 2">
            <a:extLst>
              <a:ext uri="{FF2B5EF4-FFF2-40B4-BE49-F238E27FC236}">
                <a16:creationId xmlns:a16="http://schemas.microsoft.com/office/drawing/2014/main" id="{89C3A8E9-8A29-C7B7-AB5E-D73769D70ED4}"/>
              </a:ext>
            </a:extLst>
          </p:cNvPr>
          <p:cNvSpPr>
            <a:spLocks noGrp="1" noChangeArrowheads="1"/>
          </p:cNvSpPr>
          <p:nvPr>
            <p:ph type="ctrTitle"/>
          </p:nvPr>
        </p:nvSpPr>
        <p:spPr>
          <a:xfrm>
            <a:off x="685800" y="1600200"/>
            <a:ext cx="7772400" cy="1143000"/>
          </a:xfrm>
        </p:spPr>
        <p:txBody>
          <a:bodyPr/>
          <a:lstStyle/>
          <a:p>
            <a:pPr eaLnBrk="1" hangingPunct="1"/>
            <a:r>
              <a:rPr lang="en-US" altLang="en-US" sz="3200" b="1"/>
              <a:t>Relaters</a:t>
            </a:r>
            <a:r>
              <a:rPr lang="en-US" altLang="en-US" sz="3200" b="1">
                <a:latin typeface="Arial" panose="020B0604020202020204" pitchFamily="34" charset="0"/>
              </a:rPr>
              <a:t>…</a:t>
            </a:r>
            <a:r>
              <a:rPr lang="en-US" altLang="en-US" sz="3200" b="1"/>
              <a:t> the Steady, Amiable Style</a:t>
            </a:r>
          </a:p>
        </p:txBody>
      </p:sp>
      <p:sp>
        <p:nvSpPr>
          <p:cNvPr id="44035" name="Rectangle 3">
            <a:extLst>
              <a:ext uri="{FF2B5EF4-FFF2-40B4-BE49-F238E27FC236}">
                <a16:creationId xmlns:a16="http://schemas.microsoft.com/office/drawing/2014/main" id="{C137F312-07DB-C074-4E53-56DF173EB06C}"/>
              </a:ext>
            </a:extLst>
          </p:cNvPr>
          <p:cNvSpPr>
            <a:spLocks noChangeArrowheads="1"/>
          </p:cNvSpPr>
          <p:nvPr/>
        </p:nvSpPr>
        <p:spPr bwMode="auto">
          <a:xfrm>
            <a:off x="1066800" y="2590800"/>
            <a:ext cx="7162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eaLnBrk="1" hangingPunct="1"/>
            <a:r>
              <a:rPr lang="en-US" altLang="en-US" sz="2400">
                <a:solidFill>
                  <a:srgbClr val="325886"/>
                </a:solidFill>
              </a:rPr>
              <a:t> Slower pace</a:t>
            </a:r>
          </a:p>
          <a:p>
            <a:pPr eaLnBrk="1" hangingPunct="1"/>
            <a:r>
              <a:rPr lang="en-US" altLang="en-US" sz="2400">
                <a:solidFill>
                  <a:srgbClr val="325886"/>
                </a:solidFill>
              </a:rPr>
              <a:t> Listens more than they talk</a:t>
            </a:r>
          </a:p>
          <a:p>
            <a:pPr eaLnBrk="1" hangingPunct="1"/>
            <a:r>
              <a:rPr lang="en-US" altLang="en-US" sz="2400">
                <a:solidFill>
                  <a:srgbClr val="325886"/>
                </a:solidFill>
              </a:rPr>
              <a:t> They speak emotionally</a:t>
            </a:r>
          </a:p>
          <a:p>
            <a:pPr eaLnBrk="1" hangingPunct="1"/>
            <a:r>
              <a:rPr lang="en-US" altLang="en-US" sz="2400">
                <a:solidFill>
                  <a:srgbClr val="325886"/>
                </a:solidFill>
              </a:rPr>
              <a:t> Warm and friendly</a:t>
            </a:r>
          </a:p>
          <a:p>
            <a:pPr eaLnBrk="1" hangingPunct="1"/>
            <a:r>
              <a:rPr lang="en-US" altLang="en-US" sz="2400">
                <a:solidFill>
                  <a:srgbClr val="325886"/>
                </a:solidFill>
              </a:rPr>
              <a:t> Fears sudden changes and risks</a:t>
            </a:r>
          </a:p>
          <a:p>
            <a:pPr eaLnBrk="1" hangingPunct="1"/>
            <a:r>
              <a:rPr lang="en-US" altLang="en-US" sz="2400">
                <a:solidFill>
                  <a:srgbClr val="325886"/>
                </a:solidFill>
              </a:rPr>
              <a:t> Makes decisions … </a:t>
            </a:r>
            <a:r>
              <a:rPr lang="en-US" altLang="en-US" sz="2400" b="1" i="1">
                <a:solidFill>
                  <a:srgbClr val="325886"/>
                </a:solidFill>
              </a:rPr>
              <a:t>consultatively</a:t>
            </a:r>
          </a:p>
          <a:p>
            <a:pPr eaLnBrk="1" hangingPunct="1"/>
            <a:r>
              <a:rPr lang="en-US" altLang="en-US" sz="2400">
                <a:solidFill>
                  <a:srgbClr val="325886"/>
                </a:solidFill>
              </a:rPr>
              <a:t> Seeks stability and harmony; avoids conflict</a:t>
            </a:r>
          </a:p>
          <a:p>
            <a:pPr eaLnBrk="1" hangingPunct="1"/>
            <a:r>
              <a:rPr lang="en-US" altLang="en-US" sz="2400">
                <a:solidFill>
                  <a:srgbClr val="325886"/>
                </a:solidFill>
              </a:rPr>
              <a:t> Becomes submissive under stress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fade">
                                      <p:cBhvr>
                                        <p:cTn id="7" dur="1000"/>
                                        <p:tgtEl>
                                          <p:spTgt spid="44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fade">
                                      <p:cBhvr>
                                        <p:cTn id="12" dur="1000"/>
                                        <p:tgtEl>
                                          <p:spTgt spid="440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fade">
                                      <p:cBhvr>
                                        <p:cTn id="17" dur="1000"/>
                                        <p:tgtEl>
                                          <p:spTgt spid="440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4035">
                                            <p:txEl>
                                              <p:pRg st="3" end="3"/>
                                            </p:txEl>
                                          </p:spTgt>
                                        </p:tgtEl>
                                        <p:attrNameLst>
                                          <p:attrName>style.visibility</p:attrName>
                                        </p:attrNameLst>
                                      </p:cBhvr>
                                      <p:to>
                                        <p:strVal val="visible"/>
                                      </p:to>
                                    </p:set>
                                    <p:animEffect transition="in" filter="fade">
                                      <p:cBhvr>
                                        <p:cTn id="22" dur="1000"/>
                                        <p:tgtEl>
                                          <p:spTgt spid="440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4035">
                                            <p:txEl>
                                              <p:pRg st="4" end="4"/>
                                            </p:txEl>
                                          </p:spTgt>
                                        </p:tgtEl>
                                        <p:attrNameLst>
                                          <p:attrName>style.visibility</p:attrName>
                                        </p:attrNameLst>
                                      </p:cBhvr>
                                      <p:to>
                                        <p:strVal val="visible"/>
                                      </p:to>
                                    </p:set>
                                    <p:animEffect transition="in" filter="fade">
                                      <p:cBhvr>
                                        <p:cTn id="27" dur="1000"/>
                                        <p:tgtEl>
                                          <p:spTgt spid="4403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4035">
                                            <p:txEl>
                                              <p:pRg st="5" end="5"/>
                                            </p:txEl>
                                          </p:spTgt>
                                        </p:tgtEl>
                                        <p:attrNameLst>
                                          <p:attrName>style.visibility</p:attrName>
                                        </p:attrNameLst>
                                      </p:cBhvr>
                                      <p:to>
                                        <p:strVal val="visible"/>
                                      </p:to>
                                    </p:set>
                                    <p:animEffect transition="in" filter="fade">
                                      <p:cBhvr>
                                        <p:cTn id="32" dur="1000"/>
                                        <p:tgtEl>
                                          <p:spTgt spid="4403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44035">
                                            <p:txEl>
                                              <p:pRg st="6" end="6"/>
                                            </p:txEl>
                                          </p:spTgt>
                                        </p:tgtEl>
                                        <p:attrNameLst>
                                          <p:attrName>style.visibility</p:attrName>
                                        </p:attrNameLst>
                                      </p:cBhvr>
                                      <p:to>
                                        <p:strVal val="visible"/>
                                      </p:to>
                                    </p:set>
                                    <p:animEffect transition="in" filter="fade">
                                      <p:cBhvr>
                                        <p:cTn id="37" dur="1000"/>
                                        <p:tgtEl>
                                          <p:spTgt spid="4403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44035">
                                            <p:txEl>
                                              <p:pRg st="7" end="7"/>
                                            </p:txEl>
                                          </p:spTgt>
                                        </p:tgtEl>
                                        <p:attrNameLst>
                                          <p:attrName>style.visibility</p:attrName>
                                        </p:attrNameLst>
                                      </p:cBhvr>
                                      <p:to>
                                        <p:strVal val="visible"/>
                                      </p:to>
                                    </p:set>
                                    <p:animEffect transition="in" filter="fade">
                                      <p:cBhvr>
                                        <p:cTn id="42" dur="1000"/>
                                        <p:tgtEl>
                                          <p:spTgt spid="440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Footer Placeholder 3">
            <a:extLst>
              <a:ext uri="{FF2B5EF4-FFF2-40B4-BE49-F238E27FC236}">
                <a16:creationId xmlns:a16="http://schemas.microsoft.com/office/drawing/2014/main" id="{6EFCFB53-8924-EC85-90CC-F0AB9087CAF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117763" name="Rectangle 2">
            <a:extLst>
              <a:ext uri="{FF2B5EF4-FFF2-40B4-BE49-F238E27FC236}">
                <a16:creationId xmlns:a16="http://schemas.microsoft.com/office/drawing/2014/main" id="{AAEE2C4B-A660-8897-4593-5446119A6AF7}"/>
              </a:ext>
            </a:extLst>
          </p:cNvPr>
          <p:cNvSpPr>
            <a:spLocks noGrp="1" noChangeArrowheads="1"/>
          </p:cNvSpPr>
          <p:nvPr>
            <p:ph type="ctrTitle"/>
          </p:nvPr>
        </p:nvSpPr>
        <p:spPr>
          <a:xfrm>
            <a:off x="685800" y="1600200"/>
            <a:ext cx="7772400" cy="1143000"/>
          </a:xfrm>
        </p:spPr>
        <p:txBody>
          <a:bodyPr/>
          <a:lstStyle/>
          <a:p>
            <a:pPr eaLnBrk="1" hangingPunct="1"/>
            <a:r>
              <a:rPr lang="en-US" altLang="en-US" b="1"/>
              <a:t>Relaters</a:t>
            </a:r>
            <a:r>
              <a:rPr lang="en-US" altLang="en-US" b="1">
                <a:latin typeface="Arial" panose="020B0604020202020204" pitchFamily="34" charset="0"/>
              </a:rPr>
              <a:t>…</a:t>
            </a:r>
            <a:r>
              <a:rPr lang="en-US" altLang="en-US" b="1"/>
              <a:t>What Do They Do Best?</a:t>
            </a:r>
          </a:p>
        </p:txBody>
      </p:sp>
      <p:sp>
        <p:nvSpPr>
          <p:cNvPr id="202755" name="Rectangle 3">
            <a:extLst>
              <a:ext uri="{FF2B5EF4-FFF2-40B4-BE49-F238E27FC236}">
                <a16:creationId xmlns:a16="http://schemas.microsoft.com/office/drawing/2014/main" id="{C041150D-C85B-BF10-6113-890F7EBC405E}"/>
              </a:ext>
            </a:extLst>
          </p:cNvPr>
          <p:cNvSpPr>
            <a:spLocks noChangeArrowheads="1"/>
          </p:cNvSpPr>
          <p:nvPr/>
        </p:nvSpPr>
        <p:spPr bwMode="auto">
          <a:xfrm>
            <a:off x="457200" y="2590800"/>
            <a:ext cx="8153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eaLnBrk="1" hangingPunct="1">
              <a:buFont typeface="Symbol" panose="05050102010706020507" pitchFamily="18" charset="2"/>
              <a:buChar char="·"/>
            </a:pPr>
            <a:r>
              <a:rPr lang="en-US" altLang="en-US" sz="3000" b="1"/>
              <a:t> Listening</a:t>
            </a:r>
          </a:p>
          <a:p>
            <a:pPr eaLnBrk="1" hangingPunct="1">
              <a:buFont typeface="Symbol" panose="05050102010706020507" pitchFamily="18" charset="2"/>
              <a:buChar char="·"/>
            </a:pPr>
            <a:r>
              <a:rPr lang="en-US" altLang="en-US" sz="3000" b="1"/>
              <a:t> Bringing harmony to group situations</a:t>
            </a:r>
          </a:p>
          <a:p>
            <a:pPr eaLnBrk="1" hangingPunct="1">
              <a:buFont typeface="Symbol" panose="05050102010706020507" pitchFamily="18" charset="2"/>
              <a:buChar char="·"/>
            </a:pPr>
            <a:r>
              <a:rPr lang="en-US" altLang="en-US" sz="3000" b="1"/>
              <a:t> Facilitating meetings and events</a:t>
            </a:r>
          </a:p>
          <a:p>
            <a:pPr eaLnBrk="1" hangingPunct="1">
              <a:buFont typeface="Symbol" panose="05050102010706020507" pitchFamily="18" charset="2"/>
              <a:buChar char="·"/>
            </a:pPr>
            <a:r>
              <a:rPr lang="en-US" altLang="en-US" sz="3000" b="1"/>
              <a:t> Recognizing &amp; meeting emotional needs</a:t>
            </a:r>
          </a:p>
          <a:p>
            <a:pPr eaLnBrk="1" hangingPunct="1">
              <a:buFont typeface="Symbol" panose="05050102010706020507" pitchFamily="18" charset="2"/>
              <a:buChar char="·"/>
            </a:pPr>
            <a:r>
              <a:rPr lang="en-US" altLang="en-US" sz="3000" b="1"/>
              <a:t> Coordinating and cooperating with others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2755">
                                            <p:txEl>
                                              <p:pRg st="0" end="0"/>
                                            </p:txEl>
                                          </p:spTgt>
                                        </p:tgtEl>
                                        <p:attrNameLst>
                                          <p:attrName>style.visibility</p:attrName>
                                        </p:attrNameLst>
                                      </p:cBhvr>
                                      <p:to>
                                        <p:strVal val="visible"/>
                                      </p:to>
                                    </p:set>
                                    <p:animEffect transition="in" filter="fade">
                                      <p:cBhvr>
                                        <p:cTn id="7" dur="500"/>
                                        <p:tgtEl>
                                          <p:spTgt spid="2027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2755">
                                            <p:txEl>
                                              <p:pRg st="1" end="1"/>
                                            </p:txEl>
                                          </p:spTgt>
                                        </p:tgtEl>
                                        <p:attrNameLst>
                                          <p:attrName>style.visibility</p:attrName>
                                        </p:attrNameLst>
                                      </p:cBhvr>
                                      <p:to>
                                        <p:strVal val="visible"/>
                                      </p:to>
                                    </p:set>
                                    <p:animEffect transition="in" filter="fade">
                                      <p:cBhvr>
                                        <p:cTn id="12" dur="500"/>
                                        <p:tgtEl>
                                          <p:spTgt spid="2027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02755">
                                            <p:txEl>
                                              <p:pRg st="2" end="2"/>
                                            </p:txEl>
                                          </p:spTgt>
                                        </p:tgtEl>
                                        <p:attrNameLst>
                                          <p:attrName>style.visibility</p:attrName>
                                        </p:attrNameLst>
                                      </p:cBhvr>
                                      <p:to>
                                        <p:strVal val="visible"/>
                                      </p:to>
                                    </p:set>
                                    <p:animEffect transition="in" filter="fade">
                                      <p:cBhvr>
                                        <p:cTn id="17" dur="500"/>
                                        <p:tgtEl>
                                          <p:spTgt spid="2027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02755">
                                            <p:txEl>
                                              <p:pRg st="3" end="3"/>
                                            </p:txEl>
                                          </p:spTgt>
                                        </p:tgtEl>
                                        <p:attrNameLst>
                                          <p:attrName>style.visibility</p:attrName>
                                        </p:attrNameLst>
                                      </p:cBhvr>
                                      <p:to>
                                        <p:strVal val="visible"/>
                                      </p:to>
                                    </p:set>
                                    <p:animEffect transition="in" filter="fade">
                                      <p:cBhvr>
                                        <p:cTn id="22" dur="500"/>
                                        <p:tgtEl>
                                          <p:spTgt spid="2027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02755">
                                            <p:txEl>
                                              <p:pRg st="4" end="4"/>
                                            </p:txEl>
                                          </p:spTgt>
                                        </p:tgtEl>
                                        <p:attrNameLst>
                                          <p:attrName>style.visibility</p:attrName>
                                        </p:attrNameLst>
                                      </p:cBhvr>
                                      <p:to>
                                        <p:strVal val="visible"/>
                                      </p:to>
                                    </p:set>
                                    <p:animEffect transition="in" filter="fade">
                                      <p:cBhvr>
                                        <p:cTn id="27" dur="500"/>
                                        <p:tgtEl>
                                          <p:spTgt spid="2027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Footer Placeholder 3">
            <a:extLst>
              <a:ext uri="{FF2B5EF4-FFF2-40B4-BE49-F238E27FC236}">
                <a16:creationId xmlns:a16="http://schemas.microsoft.com/office/drawing/2014/main" id="{7F0C3845-414D-918B-9403-BD881984D2E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118787" name="Rectangle 2">
            <a:extLst>
              <a:ext uri="{FF2B5EF4-FFF2-40B4-BE49-F238E27FC236}">
                <a16:creationId xmlns:a16="http://schemas.microsoft.com/office/drawing/2014/main" id="{73BAE9A7-75B8-995F-39A4-17EA26B1F137}"/>
              </a:ext>
            </a:extLst>
          </p:cNvPr>
          <p:cNvSpPr>
            <a:spLocks noGrp="1" noChangeArrowheads="1"/>
          </p:cNvSpPr>
          <p:nvPr>
            <p:ph type="ctrTitle"/>
          </p:nvPr>
        </p:nvSpPr>
        <p:spPr>
          <a:xfrm>
            <a:off x="685800" y="1600200"/>
            <a:ext cx="7772400" cy="1143000"/>
          </a:xfrm>
        </p:spPr>
        <p:txBody>
          <a:bodyPr/>
          <a:lstStyle/>
          <a:p>
            <a:pPr eaLnBrk="1" hangingPunct="1"/>
            <a:r>
              <a:rPr lang="en-US" altLang="en-US" b="1"/>
              <a:t>Relaters</a:t>
            </a:r>
            <a:r>
              <a:rPr lang="en-US" altLang="en-US" b="1">
                <a:latin typeface="Arial" panose="020B0604020202020204" pitchFamily="34" charset="0"/>
              </a:rPr>
              <a:t>…</a:t>
            </a:r>
            <a:r>
              <a:rPr lang="en-US" altLang="en-US" b="1"/>
              <a:t> What</a:t>
            </a:r>
            <a:r>
              <a:rPr lang="en-US" altLang="en-US" b="1">
                <a:latin typeface="Arial" panose="020B0604020202020204" pitchFamily="34" charset="0"/>
              </a:rPr>
              <a:t>’</a:t>
            </a:r>
            <a:r>
              <a:rPr lang="en-US" altLang="en-US" b="1"/>
              <a:t>s Difficult for Them?</a:t>
            </a:r>
          </a:p>
        </p:txBody>
      </p:sp>
      <p:sp>
        <p:nvSpPr>
          <p:cNvPr id="203779" name="Rectangle 3">
            <a:extLst>
              <a:ext uri="{FF2B5EF4-FFF2-40B4-BE49-F238E27FC236}">
                <a16:creationId xmlns:a16="http://schemas.microsoft.com/office/drawing/2014/main" id="{32FA1C42-92A0-8A4A-5FD8-8AA648E35860}"/>
              </a:ext>
            </a:extLst>
          </p:cNvPr>
          <p:cNvSpPr>
            <a:spLocks noChangeArrowheads="1"/>
          </p:cNvSpPr>
          <p:nvPr/>
        </p:nvSpPr>
        <p:spPr bwMode="auto">
          <a:xfrm>
            <a:off x="457200" y="2209800"/>
            <a:ext cx="8305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eaLnBrk="1" hangingPunct="1"/>
            <a:endParaRPr lang="en-US" altLang="en-US" sz="2800" b="1">
              <a:solidFill>
                <a:srgbClr val="1A3874"/>
              </a:solidFill>
            </a:endParaRPr>
          </a:p>
          <a:p>
            <a:pPr lvl="2" eaLnBrk="1" hangingPunct="1">
              <a:buFont typeface="Symbol" panose="05050102010706020507" pitchFamily="18" charset="2"/>
              <a:buChar char="·"/>
            </a:pPr>
            <a:r>
              <a:rPr lang="en-US" altLang="en-US" sz="2800" b="1">
                <a:solidFill>
                  <a:srgbClr val="1A3874"/>
                </a:solidFill>
              </a:rPr>
              <a:t> Assertive or aggressive people</a:t>
            </a:r>
          </a:p>
          <a:p>
            <a:pPr lvl="2" eaLnBrk="1" hangingPunct="1">
              <a:buFont typeface="Symbol" panose="05050102010706020507" pitchFamily="18" charset="2"/>
              <a:buChar char="·"/>
            </a:pPr>
            <a:r>
              <a:rPr lang="en-US" altLang="en-US" sz="2800" b="1">
                <a:solidFill>
                  <a:srgbClr val="1A3874"/>
                </a:solidFill>
              </a:rPr>
              <a:t> Conflict and/or competition</a:t>
            </a:r>
          </a:p>
          <a:p>
            <a:pPr lvl="2" eaLnBrk="1" hangingPunct="1">
              <a:buFont typeface="Symbol" panose="05050102010706020507" pitchFamily="18" charset="2"/>
              <a:buChar char="·"/>
            </a:pPr>
            <a:r>
              <a:rPr lang="en-US" altLang="en-US" sz="2800" b="1">
                <a:solidFill>
                  <a:srgbClr val="1A3874"/>
                </a:solidFill>
              </a:rPr>
              <a:t> Working with dictatorial or pushy people</a:t>
            </a:r>
          </a:p>
          <a:p>
            <a:pPr lvl="2" eaLnBrk="1" hangingPunct="1">
              <a:buFont typeface="Symbol" panose="05050102010706020507" pitchFamily="18" charset="2"/>
              <a:buChar char="·"/>
            </a:pPr>
            <a:r>
              <a:rPr lang="en-US" altLang="en-US" sz="2800" b="1">
                <a:solidFill>
                  <a:srgbClr val="1A3874"/>
                </a:solidFill>
              </a:rPr>
              <a:t> Using position power</a:t>
            </a:r>
          </a:p>
          <a:p>
            <a:pPr lvl="2" eaLnBrk="1" hangingPunct="1">
              <a:buFont typeface="Symbol" panose="05050102010706020507" pitchFamily="18" charset="2"/>
              <a:buChar char="·"/>
            </a:pPr>
            <a:r>
              <a:rPr lang="en-US" altLang="en-US" sz="2800" b="1">
                <a:solidFill>
                  <a:srgbClr val="1A3874"/>
                </a:solidFill>
              </a:rPr>
              <a:t> Accepting criticism (even if positive)</a:t>
            </a:r>
          </a:p>
          <a:p>
            <a:pPr algn="ctr" eaLnBrk="1" hangingPunct="1">
              <a:buFontTx/>
              <a:buNone/>
            </a:pPr>
            <a:endParaRPr lang="en-US" altLang="en-US" sz="2800" b="1">
              <a:solidFill>
                <a:srgbClr val="1A3874"/>
              </a:solidFill>
            </a:endParaRPr>
          </a:p>
          <a:p>
            <a:pPr algn="ctr" eaLnBrk="1" hangingPunct="1">
              <a:buFontTx/>
              <a:buNone/>
            </a:pPr>
            <a:endParaRPr lang="en-US" altLang="en-US" sz="2800" b="1"/>
          </a:p>
          <a:p>
            <a:pPr algn="ctr" eaLnBrk="1" hangingPunct="1">
              <a:buFontTx/>
              <a:buNone/>
            </a:pPr>
            <a:endParaRPr lang="en-US" altLang="en-US" sz="2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3779">
                                            <p:txEl>
                                              <p:pRg st="1" end="1"/>
                                            </p:txEl>
                                          </p:spTgt>
                                        </p:tgtEl>
                                        <p:attrNameLst>
                                          <p:attrName>style.visibility</p:attrName>
                                        </p:attrNameLst>
                                      </p:cBhvr>
                                      <p:to>
                                        <p:strVal val="visible"/>
                                      </p:to>
                                    </p:set>
                                    <p:anim calcmode="lin" valueType="num">
                                      <p:cBhvr additive="base">
                                        <p:cTn id="7" dur="500" fill="hold"/>
                                        <p:tgtEl>
                                          <p:spTgt spid="20377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37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3779">
                                            <p:txEl>
                                              <p:pRg st="2" end="2"/>
                                            </p:txEl>
                                          </p:spTgt>
                                        </p:tgtEl>
                                        <p:attrNameLst>
                                          <p:attrName>style.visibility</p:attrName>
                                        </p:attrNameLst>
                                      </p:cBhvr>
                                      <p:to>
                                        <p:strVal val="visible"/>
                                      </p:to>
                                    </p:set>
                                    <p:anim calcmode="lin" valueType="num">
                                      <p:cBhvr additive="base">
                                        <p:cTn id="13" dur="500" fill="hold"/>
                                        <p:tgtEl>
                                          <p:spTgt spid="20377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37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3779">
                                            <p:txEl>
                                              <p:pRg st="3" end="3"/>
                                            </p:txEl>
                                          </p:spTgt>
                                        </p:tgtEl>
                                        <p:attrNameLst>
                                          <p:attrName>style.visibility</p:attrName>
                                        </p:attrNameLst>
                                      </p:cBhvr>
                                      <p:to>
                                        <p:strVal val="visible"/>
                                      </p:to>
                                    </p:set>
                                    <p:anim calcmode="lin" valueType="num">
                                      <p:cBhvr additive="base">
                                        <p:cTn id="19" dur="500" fill="hold"/>
                                        <p:tgtEl>
                                          <p:spTgt spid="20377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37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03779">
                                            <p:txEl>
                                              <p:pRg st="4" end="4"/>
                                            </p:txEl>
                                          </p:spTgt>
                                        </p:tgtEl>
                                        <p:attrNameLst>
                                          <p:attrName>style.visibility</p:attrName>
                                        </p:attrNameLst>
                                      </p:cBhvr>
                                      <p:to>
                                        <p:strVal val="visible"/>
                                      </p:to>
                                    </p:set>
                                    <p:anim calcmode="lin" valueType="num">
                                      <p:cBhvr additive="base">
                                        <p:cTn id="25" dur="500" fill="hold"/>
                                        <p:tgtEl>
                                          <p:spTgt spid="20377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37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03779">
                                            <p:txEl>
                                              <p:pRg st="5" end="5"/>
                                            </p:txEl>
                                          </p:spTgt>
                                        </p:tgtEl>
                                        <p:attrNameLst>
                                          <p:attrName>style.visibility</p:attrName>
                                        </p:attrNameLst>
                                      </p:cBhvr>
                                      <p:to>
                                        <p:strVal val="visible"/>
                                      </p:to>
                                    </p:set>
                                    <p:anim calcmode="lin" valueType="num">
                                      <p:cBhvr additive="base">
                                        <p:cTn id="31" dur="500" fill="hold"/>
                                        <p:tgtEl>
                                          <p:spTgt spid="20377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377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9810" name="Footer Placeholder 3">
            <a:extLst>
              <a:ext uri="{FF2B5EF4-FFF2-40B4-BE49-F238E27FC236}">
                <a16:creationId xmlns:a16="http://schemas.microsoft.com/office/drawing/2014/main" id="{50B7E63E-ABD2-5346-4ACC-03EE4D81069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119811" name="Rectangle 2">
            <a:extLst>
              <a:ext uri="{FF2B5EF4-FFF2-40B4-BE49-F238E27FC236}">
                <a16:creationId xmlns:a16="http://schemas.microsoft.com/office/drawing/2014/main" id="{12E8E888-57C4-D46A-04F2-39B57007B0F3}"/>
              </a:ext>
            </a:extLst>
          </p:cNvPr>
          <p:cNvSpPr>
            <a:spLocks noGrp="1" noChangeArrowheads="1"/>
          </p:cNvSpPr>
          <p:nvPr>
            <p:ph type="ctrTitle"/>
          </p:nvPr>
        </p:nvSpPr>
        <p:spPr>
          <a:xfrm>
            <a:off x="685800" y="1600200"/>
            <a:ext cx="7848600" cy="3429000"/>
          </a:xfrm>
        </p:spPr>
        <p:txBody>
          <a:bodyPr/>
          <a:lstStyle/>
          <a:p>
            <a:pPr eaLnBrk="1" hangingPunct="1"/>
            <a:r>
              <a:rPr lang="en-US" altLang="en-US"/>
              <a:t>What are simple actions Relaters may do to increase their adaptability?</a:t>
            </a:r>
            <a:br>
              <a:rPr lang="en-US" altLang="en-US"/>
            </a:br>
            <a:br>
              <a:rPr lang="en-US" altLang="en-US"/>
            </a:br>
            <a:r>
              <a:rPr lang="en-US" altLang="en-US"/>
              <a:t>Break into groups and brainstorm.</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Footer Placeholder 3">
            <a:extLst>
              <a:ext uri="{FF2B5EF4-FFF2-40B4-BE49-F238E27FC236}">
                <a16:creationId xmlns:a16="http://schemas.microsoft.com/office/drawing/2014/main" id="{AD37C7AF-951D-8072-0C73-1DB9C8C528D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120835" name="Rectangle 2">
            <a:extLst>
              <a:ext uri="{FF2B5EF4-FFF2-40B4-BE49-F238E27FC236}">
                <a16:creationId xmlns:a16="http://schemas.microsoft.com/office/drawing/2014/main" id="{758C0EC0-1C52-0EE8-726A-B2D9A545076C}"/>
              </a:ext>
            </a:extLst>
          </p:cNvPr>
          <p:cNvSpPr>
            <a:spLocks noGrp="1" noChangeArrowheads="1"/>
          </p:cNvSpPr>
          <p:nvPr>
            <p:ph type="ctrTitle"/>
          </p:nvPr>
        </p:nvSpPr>
        <p:spPr>
          <a:xfrm>
            <a:off x="685800" y="1600200"/>
            <a:ext cx="7772400" cy="1143000"/>
          </a:xfrm>
        </p:spPr>
        <p:txBody>
          <a:bodyPr/>
          <a:lstStyle/>
          <a:p>
            <a:pPr eaLnBrk="1" hangingPunct="1"/>
            <a:r>
              <a:rPr lang="en-US" altLang="en-US"/>
              <a:t>Increasing Adaptability for Relaters</a:t>
            </a:r>
            <a:r>
              <a:rPr lang="en-US" altLang="en-US">
                <a:latin typeface="Arial" panose="020B0604020202020204" pitchFamily="34" charset="0"/>
              </a:rPr>
              <a:t>…</a:t>
            </a:r>
            <a:endParaRPr lang="en-US" altLang="en-US"/>
          </a:p>
        </p:txBody>
      </p:sp>
      <p:sp>
        <p:nvSpPr>
          <p:cNvPr id="109571" name="Rectangle 3">
            <a:extLst>
              <a:ext uri="{FF2B5EF4-FFF2-40B4-BE49-F238E27FC236}">
                <a16:creationId xmlns:a16="http://schemas.microsoft.com/office/drawing/2014/main" id="{D48661BE-812A-9104-83A5-64B984070E6E}"/>
              </a:ext>
            </a:extLst>
          </p:cNvPr>
          <p:cNvSpPr>
            <a:spLocks noChangeArrowheads="1"/>
          </p:cNvSpPr>
          <p:nvPr/>
        </p:nvSpPr>
        <p:spPr bwMode="auto">
          <a:xfrm>
            <a:off x="1066800" y="2590800"/>
            <a:ext cx="7848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eaLnBrk="1" hangingPunct="1"/>
            <a:r>
              <a:rPr lang="en-US" altLang="en-US" sz="2400">
                <a:solidFill>
                  <a:schemeClr val="bg1"/>
                </a:solidFill>
              </a:rPr>
              <a:t> Speed up your conversations and get to the point</a:t>
            </a:r>
          </a:p>
          <a:p>
            <a:pPr eaLnBrk="1" hangingPunct="1"/>
            <a:r>
              <a:rPr lang="en-US" altLang="en-US" sz="2400">
                <a:solidFill>
                  <a:schemeClr val="bg1"/>
                </a:solidFill>
              </a:rPr>
              <a:t> Focus your conversations on the task at hand</a:t>
            </a:r>
          </a:p>
          <a:p>
            <a:pPr eaLnBrk="1" hangingPunct="1"/>
            <a:r>
              <a:rPr lang="en-US" altLang="en-US" sz="2400">
                <a:solidFill>
                  <a:schemeClr val="bg1"/>
                </a:solidFill>
              </a:rPr>
              <a:t> Try to speak a little more confidently</a:t>
            </a:r>
          </a:p>
          <a:p>
            <a:pPr eaLnBrk="1" hangingPunct="1"/>
            <a:r>
              <a:rPr lang="en-US" altLang="en-US" sz="2400">
                <a:solidFill>
                  <a:schemeClr val="bg1"/>
                </a:solidFill>
              </a:rPr>
              <a:t> Practice making small decisions faster</a:t>
            </a:r>
          </a:p>
          <a:p>
            <a:pPr eaLnBrk="1" hangingPunct="1"/>
            <a:r>
              <a:rPr lang="en-US" altLang="en-US" sz="2400">
                <a:solidFill>
                  <a:schemeClr val="bg1"/>
                </a:solidFill>
              </a:rPr>
              <a:t> Work on sustaining eye contact longer</a:t>
            </a:r>
          </a:p>
          <a:p>
            <a:pPr eaLnBrk="1" hangingPunct="1"/>
            <a:r>
              <a:rPr lang="en-US" altLang="en-US" sz="2400">
                <a:solidFill>
                  <a:schemeClr val="bg1"/>
                </a:solidFill>
              </a:rPr>
              <a:t> Learn to say “no” occasionally</a:t>
            </a:r>
          </a:p>
          <a:p>
            <a:pPr eaLnBrk="1" hangingPunct="1"/>
            <a:r>
              <a:rPr lang="en-US" altLang="en-US" sz="2400">
                <a:solidFill>
                  <a:schemeClr val="bg1"/>
                </a:solidFill>
              </a:rPr>
              <a:t> Gently, but firmly, hold your ground if in disagreement</a:t>
            </a:r>
          </a:p>
          <a:p>
            <a:pPr eaLnBrk="1" hangingPunct="1"/>
            <a:r>
              <a:rPr lang="en-US" altLang="en-US" sz="2400">
                <a:solidFill>
                  <a:schemeClr val="bg1"/>
                </a:solidFill>
              </a:rPr>
              <a:t> Speak your opinions more readily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109571">
                                            <p:txEl>
                                              <p:pRg st="0" end="0"/>
                                            </p:txEl>
                                          </p:spTgt>
                                        </p:tgtEl>
                                        <p:attrNameLst>
                                          <p:attrName>style.color</p:attrName>
                                        </p:attrNameLst>
                                      </p:cBhvr>
                                      <p:to>
                                        <a:srgbClr val="1A3874"/>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mph" presetSubtype="2" fill="hold" nodeType="clickEffect">
                                  <p:stCondLst>
                                    <p:cond delay="0"/>
                                  </p:stCondLst>
                                  <p:childTnLst>
                                    <p:animClr clrSpc="rgb" dir="cw">
                                      <p:cBhvr override="childStyle">
                                        <p:cTn id="10" dur="1000" fill="hold"/>
                                        <p:tgtEl>
                                          <p:spTgt spid="109571">
                                            <p:txEl>
                                              <p:pRg st="1" end="1"/>
                                            </p:txEl>
                                          </p:spTgt>
                                        </p:tgtEl>
                                        <p:attrNameLst>
                                          <p:attrName>style.color</p:attrName>
                                        </p:attrNameLst>
                                      </p:cBhvr>
                                      <p:to>
                                        <a:srgbClr val="1A3874"/>
                                      </p:to>
                                    </p:animClr>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mph" presetSubtype="2" fill="hold" nodeType="clickEffect">
                                  <p:stCondLst>
                                    <p:cond delay="0"/>
                                  </p:stCondLst>
                                  <p:childTnLst>
                                    <p:animClr clrSpc="rgb" dir="cw">
                                      <p:cBhvr override="childStyle">
                                        <p:cTn id="14" dur="1000" fill="hold"/>
                                        <p:tgtEl>
                                          <p:spTgt spid="109571">
                                            <p:txEl>
                                              <p:pRg st="2" end="2"/>
                                            </p:txEl>
                                          </p:spTgt>
                                        </p:tgtEl>
                                        <p:attrNameLst>
                                          <p:attrName>style.color</p:attrName>
                                        </p:attrNameLst>
                                      </p:cBhvr>
                                      <p:to>
                                        <a:srgbClr val="1A3874"/>
                                      </p:to>
                                    </p:animClr>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mph" presetSubtype="2" fill="hold" nodeType="clickEffect">
                                  <p:stCondLst>
                                    <p:cond delay="0"/>
                                  </p:stCondLst>
                                  <p:childTnLst>
                                    <p:animClr clrSpc="rgb" dir="cw">
                                      <p:cBhvr override="childStyle">
                                        <p:cTn id="18" dur="1000" fill="hold"/>
                                        <p:tgtEl>
                                          <p:spTgt spid="109571">
                                            <p:txEl>
                                              <p:pRg st="3" end="3"/>
                                            </p:txEl>
                                          </p:spTgt>
                                        </p:tgtEl>
                                        <p:attrNameLst>
                                          <p:attrName>style.color</p:attrName>
                                        </p:attrNameLst>
                                      </p:cBhvr>
                                      <p:to>
                                        <a:srgbClr val="1A3874"/>
                                      </p:to>
                                    </p:animClr>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mph" presetSubtype="2" fill="hold" nodeType="clickEffect">
                                  <p:stCondLst>
                                    <p:cond delay="0"/>
                                  </p:stCondLst>
                                  <p:childTnLst>
                                    <p:animClr clrSpc="rgb" dir="cw">
                                      <p:cBhvr override="childStyle">
                                        <p:cTn id="22" dur="1000" fill="hold"/>
                                        <p:tgtEl>
                                          <p:spTgt spid="109571">
                                            <p:txEl>
                                              <p:pRg st="4" end="4"/>
                                            </p:txEl>
                                          </p:spTgt>
                                        </p:tgtEl>
                                        <p:attrNameLst>
                                          <p:attrName>style.color</p:attrName>
                                        </p:attrNameLst>
                                      </p:cBhvr>
                                      <p:to>
                                        <a:srgbClr val="1A3874"/>
                                      </p:to>
                                    </p:animClr>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mph" presetSubtype="2" fill="hold" nodeType="clickEffect">
                                  <p:stCondLst>
                                    <p:cond delay="0"/>
                                  </p:stCondLst>
                                  <p:childTnLst>
                                    <p:animClr clrSpc="rgb" dir="cw">
                                      <p:cBhvr override="childStyle">
                                        <p:cTn id="26" dur="1000" fill="hold"/>
                                        <p:tgtEl>
                                          <p:spTgt spid="109571">
                                            <p:txEl>
                                              <p:pRg st="5" end="5"/>
                                            </p:txEl>
                                          </p:spTgt>
                                        </p:tgtEl>
                                        <p:attrNameLst>
                                          <p:attrName>style.color</p:attrName>
                                        </p:attrNameLst>
                                      </p:cBhvr>
                                      <p:to>
                                        <a:srgbClr val="1A3874"/>
                                      </p:to>
                                    </p:animClr>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mph" presetSubtype="2" fill="hold" nodeType="clickEffect">
                                  <p:stCondLst>
                                    <p:cond delay="0"/>
                                  </p:stCondLst>
                                  <p:childTnLst>
                                    <p:animClr clrSpc="rgb" dir="cw">
                                      <p:cBhvr override="childStyle">
                                        <p:cTn id="30" dur="1000" fill="hold"/>
                                        <p:tgtEl>
                                          <p:spTgt spid="109571">
                                            <p:txEl>
                                              <p:pRg st="6" end="6"/>
                                            </p:txEl>
                                          </p:spTgt>
                                        </p:tgtEl>
                                        <p:attrNameLst>
                                          <p:attrName>style.color</p:attrName>
                                        </p:attrNameLst>
                                      </p:cBhvr>
                                      <p:to>
                                        <a:srgbClr val="1A3874"/>
                                      </p:to>
                                    </p:animClr>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mph" presetSubtype="2" fill="hold" nodeType="clickEffect">
                                  <p:stCondLst>
                                    <p:cond delay="0"/>
                                  </p:stCondLst>
                                  <p:childTnLst>
                                    <p:animClr clrSpc="rgb" dir="cw">
                                      <p:cBhvr override="childStyle">
                                        <p:cTn id="34" dur="1000" fill="hold"/>
                                        <p:tgtEl>
                                          <p:spTgt spid="109571">
                                            <p:txEl>
                                              <p:pRg st="7" end="7"/>
                                            </p:txEl>
                                          </p:spTgt>
                                        </p:tgtEl>
                                        <p:attrNameLst>
                                          <p:attrName>style.color</p:attrName>
                                        </p:attrNameLst>
                                      </p:cBhvr>
                                      <p:to>
                                        <a:srgbClr val="1A3874"/>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Footer Placeholder 3">
            <a:extLst>
              <a:ext uri="{FF2B5EF4-FFF2-40B4-BE49-F238E27FC236}">
                <a16:creationId xmlns:a16="http://schemas.microsoft.com/office/drawing/2014/main" id="{171D5A2B-ACA5-D8AF-9951-40915C2D4AF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121859" name="Rectangle 2">
            <a:extLst>
              <a:ext uri="{FF2B5EF4-FFF2-40B4-BE49-F238E27FC236}">
                <a16:creationId xmlns:a16="http://schemas.microsoft.com/office/drawing/2014/main" id="{3DF498A4-340A-AFE0-1648-9B4D72AB8D51}"/>
              </a:ext>
            </a:extLst>
          </p:cNvPr>
          <p:cNvSpPr>
            <a:spLocks noGrp="1" noChangeArrowheads="1"/>
          </p:cNvSpPr>
          <p:nvPr>
            <p:ph type="ctrTitle"/>
          </p:nvPr>
        </p:nvSpPr>
        <p:spPr>
          <a:xfrm>
            <a:off x="685800" y="1600200"/>
            <a:ext cx="7848600" cy="3429000"/>
          </a:xfrm>
        </p:spPr>
        <p:txBody>
          <a:bodyPr/>
          <a:lstStyle/>
          <a:p>
            <a:pPr eaLnBrk="1" hangingPunct="1"/>
            <a:r>
              <a:rPr lang="en-US" altLang="en-US"/>
              <a:t>What are simple actions you might take to adapt to the style of a Relater?</a:t>
            </a:r>
            <a:br>
              <a:rPr lang="en-US" altLang="en-US"/>
            </a:br>
            <a:br>
              <a:rPr lang="en-US" altLang="en-US"/>
            </a:br>
            <a:r>
              <a:rPr lang="en-US" altLang="en-US"/>
              <a:t>Break into groups and brainstorm.</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Footer Placeholder 3">
            <a:extLst>
              <a:ext uri="{FF2B5EF4-FFF2-40B4-BE49-F238E27FC236}">
                <a16:creationId xmlns:a16="http://schemas.microsoft.com/office/drawing/2014/main" id="{EF2703AE-7858-E414-E302-811CEAD8418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122883" name="Rectangle 2">
            <a:extLst>
              <a:ext uri="{FF2B5EF4-FFF2-40B4-BE49-F238E27FC236}">
                <a16:creationId xmlns:a16="http://schemas.microsoft.com/office/drawing/2014/main" id="{5AC2A961-37F6-6467-05C9-B9F7B4003C4D}"/>
              </a:ext>
            </a:extLst>
          </p:cNvPr>
          <p:cNvSpPr>
            <a:spLocks noGrp="1" noChangeArrowheads="1"/>
          </p:cNvSpPr>
          <p:nvPr>
            <p:ph type="ctrTitle"/>
          </p:nvPr>
        </p:nvSpPr>
        <p:spPr>
          <a:xfrm>
            <a:off x="685800" y="1600200"/>
            <a:ext cx="7772400" cy="1143000"/>
          </a:xfrm>
        </p:spPr>
        <p:txBody>
          <a:bodyPr/>
          <a:lstStyle/>
          <a:p>
            <a:pPr eaLnBrk="1" hangingPunct="1"/>
            <a:r>
              <a:rPr lang="en-US" altLang="en-US"/>
              <a:t>To adapt to a Relater, </a:t>
            </a:r>
            <a:br>
              <a:rPr lang="en-US" altLang="en-US"/>
            </a:br>
            <a:r>
              <a:rPr lang="en-US" altLang="en-US"/>
              <a:t>improve your interactions by:</a:t>
            </a:r>
          </a:p>
        </p:txBody>
      </p:sp>
      <p:sp>
        <p:nvSpPr>
          <p:cNvPr id="111619" name="Rectangle 3">
            <a:extLst>
              <a:ext uri="{FF2B5EF4-FFF2-40B4-BE49-F238E27FC236}">
                <a16:creationId xmlns:a16="http://schemas.microsoft.com/office/drawing/2014/main" id="{DFC55122-A136-E1AB-E6AB-682601A93027}"/>
              </a:ext>
            </a:extLst>
          </p:cNvPr>
          <p:cNvSpPr>
            <a:spLocks noChangeArrowheads="1"/>
          </p:cNvSpPr>
          <p:nvPr/>
        </p:nvSpPr>
        <p:spPr bwMode="auto">
          <a:xfrm>
            <a:off x="228600" y="3048000"/>
            <a:ext cx="8839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eaLnBrk="1" hangingPunct="1"/>
            <a:r>
              <a:rPr lang="en-US" altLang="en-US" sz="2200">
                <a:solidFill>
                  <a:schemeClr val="bg1"/>
                </a:solidFill>
              </a:rPr>
              <a:t> Being warm and sincere</a:t>
            </a:r>
          </a:p>
          <a:p>
            <a:pPr eaLnBrk="1" hangingPunct="1"/>
            <a:r>
              <a:rPr lang="en-US" altLang="en-US" sz="2200">
                <a:solidFill>
                  <a:schemeClr val="bg1"/>
                </a:solidFill>
              </a:rPr>
              <a:t> Don’t rush the conversation; take your time building relationship</a:t>
            </a:r>
          </a:p>
          <a:p>
            <a:pPr eaLnBrk="1" hangingPunct="1"/>
            <a:r>
              <a:rPr lang="en-US" altLang="en-US" sz="2200">
                <a:solidFill>
                  <a:schemeClr val="bg1"/>
                </a:solidFill>
              </a:rPr>
              <a:t> Be a patient, empathetic listener (they are and want same from you)</a:t>
            </a:r>
          </a:p>
          <a:p>
            <a:pPr eaLnBrk="1" hangingPunct="1"/>
            <a:r>
              <a:rPr lang="en-US" altLang="en-US" sz="2200">
                <a:solidFill>
                  <a:schemeClr val="bg1"/>
                </a:solidFill>
              </a:rPr>
              <a:t> Allow your warm, sensitive side to emerge</a:t>
            </a:r>
          </a:p>
          <a:p>
            <a:pPr eaLnBrk="1" hangingPunct="1"/>
            <a:r>
              <a:rPr lang="en-US" altLang="en-US" sz="2200">
                <a:solidFill>
                  <a:schemeClr val="bg1"/>
                </a:solidFill>
              </a:rPr>
              <a:t> Provide personal assurances whenever appropriate</a:t>
            </a:r>
          </a:p>
          <a:p>
            <a:pPr eaLnBrk="1" hangingPunct="1"/>
            <a:r>
              <a:rPr lang="en-US" altLang="en-US" sz="2200">
                <a:solidFill>
                  <a:schemeClr val="bg1"/>
                </a:solidFill>
              </a:rPr>
              <a:t> Take notes to demonstrate that you’re getting all of the message</a:t>
            </a:r>
          </a:p>
          <a:p>
            <a:pPr eaLnBrk="1" hangingPunct="1"/>
            <a:r>
              <a:rPr lang="en-US" altLang="en-US" sz="2200">
                <a:solidFill>
                  <a:schemeClr val="bg1"/>
                </a:solidFill>
              </a:rPr>
              <a:t> Provide nonverbal feedback as they speak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111619">
                                            <p:txEl>
                                              <p:pRg st="0" end="0"/>
                                            </p:txEl>
                                          </p:spTgt>
                                        </p:tgtEl>
                                        <p:attrNameLst>
                                          <p:attrName>style.color</p:attrName>
                                        </p:attrNameLst>
                                      </p:cBhvr>
                                      <p:to>
                                        <a:srgbClr val="1A3874"/>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mph" presetSubtype="2" fill="hold" nodeType="clickEffect">
                                  <p:stCondLst>
                                    <p:cond delay="0"/>
                                  </p:stCondLst>
                                  <p:childTnLst>
                                    <p:animClr clrSpc="rgb" dir="cw">
                                      <p:cBhvr override="childStyle">
                                        <p:cTn id="10" dur="1000" fill="hold"/>
                                        <p:tgtEl>
                                          <p:spTgt spid="111619">
                                            <p:txEl>
                                              <p:pRg st="1" end="1"/>
                                            </p:txEl>
                                          </p:spTgt>
                                        </p:tgtEl>
                                        <p:attrNameLst>
                                          <p:attrName>style.color</p:attrName>
                                        </p:attrNameLst>
                                      </p:cBhvr>
                                      <p:to>
                                        <a:srgbClr val="1A3874"/>
                                      </p:to>
                                    </p:animClr>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mph" presetSubtype="2" fill="hold" nodeType="clickEffect">
                                  <p:stCondLst>
                                    <p:cond delay="0"/>
                                  </p:stCondLst>
                                  <p:childTnLst>
                                    <p:animClr clrSpc="rgb" dir="cw">
                                      <p:cBhvr override="childStyle">
                                        <p:cTn id="14" dur="1000" fill="hold"/>
                                        <p:tgtEl>
                                          <p:spTgt spid="111619">
                                            <p:txEl>
                                              <p:pRg st="2" end="2"/>
                                            </p:txEl>
                                          </p:spTgt>
                                        </p:tgtEl>
                                        <p:attrNameLst>
                                          <p:attrName>style.color</p:attrName>
                                        </p:attrNameLst>
                                      </p:cBhvr>
                                      <p:to>
                                        <a:srgbClr val="1A3874"/>
                                      </p:to>
                                    </p:animClr>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mph" presetSubtype="2" fill="hold" nodeType="clickEffect">
                                  <p:stCondLst>
                                    <p:cond delay="0"/>
                                  </p:stCondLst>
                                  <p:childTnLst>
                                    <p:animClr clrSpc="rgb" dir="cw">
                                      <p:cBhvr override="childStyle">
                                        <p:cTn id="18" dur="1000" fill="hold"/>
                                        <p:tgtEl>
                                          <p:spTgt spid="111619">
                                            <p:txEl>
                                              <p:pRg st="3" end="3"/>
                                            </p:txEl>
                                          </p:spTgt>
                                        </p:tgtEl>
                                        <p:attrNameLst>
                                          <p:attrName>style.color</p:attrName>
                                        </p:attrNameLst>
                                      </p:cBhvr>
                                      <p:to>
                                        <a:srgbClr val="1A3874"/>
                                      </p:to>
                                    </p:animClr>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mph" presetSubtype="2" fill="hold" nodeType="clickEffect">
                                  <p:stCondLst>
                                    <p:cond delay="0"/>
                                  </p:stCondLst>
                                  <p:childTnLst>
                                    <p:animClr clrSpc="rgb" dir="cw">
                                      <p:cBhvr override="childStyle">
                                        <p:cTn id="22" dur="1000" fill="hold"/>
                                        <p:tgtEl>
                                          <p:spTgt spid="111619">
                                            <p:txEl>
                                              <p:pRg st="4" end="4"/>
                                            </p:txEl>
                                          </p:spTgt>
                                        </p:tgtEl>
                                        <p:attrNameLst>
                                          <p:attrName>style.color</p:attrName>
                                        </p:attrNameLst>
                                      </p:cBhvr>
                                      <p:to>
                                        <a:srgbClr val="1A3874"/>
                                      </p:to>
                                    </p:animClr>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mph" presetSubtype="2" fill="hold" nodeType="clickEffect">
                                  <p:stCondLst>
                                    <p:cond delay="0"/>
                                  </p:stCondLst>
                                  <p:childTnLst>
                                    <p:animClr clrSpc="rgb" dir="cw">
                                      <p:cBhvr override="childStyle">
                                        <p:cTn id="26" dur="1000" fill="hold"/>
                                        <p:tgtEl>
                                          <p:spTgt spid="111619">
                                            <p:txEl>
                                              <p:pRg st="5" end="5"/>
                                            </p:txEl>
                                          </p:spTgt>
                                        </p:tgtEl>
                                        <p:attrNameLst>
                                          <p:attrName>style.color</p:attrName>
                                        </p:attrNameLst>
                                      </p:cBhvr>
                                      <p:to>
                                        <a:srgbClr val="1A3874"/>
                                      </p:to>
                                    </p:animClr>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mph" presetSubtype="2" fill="hold" nodeType="clickEffect">
                                  <p:stCondLst>
                                    <p:cond delay="0"/>
                                  </p:stCondLst>
                                  <p:childTnLst>
                                    <p:animClr clrSpc="rgb" dir="cw">
                                      <p:cBhvr override="childStyle">
                                        <p:cTn id="30" dur="1000" fill="hold"/>
                                        <p:tgtEl>
                                          <p:spTgt spid="111619">
                                            <p:txEl>
                                              <p:pRg st="6" end="6"/>
                                            </p:txEl>
                                          </p:spTgt>
                                        </p:tgtEl>
                                        <p:attrNameLst>
                                          <p:attrName>style.color</p:attrName>
                                        </p:attrNameLst>
                                      </p:cBhvr>
                                      <p:to>
                                        <a:srgbClr val="1A3874"/>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a:extLst>
              <a:ext uri="{FF2B5EF4-FFF2-40B4-BE49-F238E27FC236}">
                <a16:creationId xmlns:a16="http://schemas.microsoft.com/office/drawing/2014/main" id="{36D1E0D7-7F41-8C9D-E8DC-D28584DD856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46082" name="Rectangle 2">
            <a:extLst>
              <a:ext uri="{FF2B5EF4-FFF2-40B4-BE49-F238E27FC236}">
                <a16:creationId xmlns:a16="http://schemas.microsoft.com/office/drawing/2014/main" id="{9F22C486-FD59-5323-B072-689833F103C6}"/>
              </a:ext>
            </a:extLst>
          </p:cNvPr>
          <p:cNvSpPr>
            <a:spLocks noChangeArrowheads="1"/>
          </p:cNvSpPr>
          <p:nvPr/>
        </p:nvSpPr>
        <p:spPr bwMode="auto">
          <a:xfrm>
            <a:off x="228600" y="1905000"/>
            <a:ext cx="8686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3600" i="1"/>
              <a:t>“</a:t>
            </a:r>
            <a:r>
              <a:rPr lang="en-US" altLang="en-US" sz="3600" i="1">
                <a:latin typeface="Times New Roman" panose="02020603050405020304" pitchFamily="18" charset="0"/>
              </a:rPr>
              <a:t>When the only tool you have is a hammer,</a:t>
            </a:r>
            <a:br>
              <a:rPr lang="en-US" altLang="en-US" sz="3600" i="1">
                <a:latin typeface="Times New Roman" panose="02020603050405020304" pitchFamily="18" charset="0"/>
              </a:rPr>
            </a:br>
            <a:r>
              <a:rPr lang="en-US" altLang="en-US" sz="3600" i="1">
                <a:latin typeface="Times New Roman" panose="02020603050405020304" pitchFamily="18" charset="0"/>
              </a:rPr>
              <a:t>everything starts looking like a nail.</a:t>
            </a:r>
            <a:r>
              <a:rPr lang="en-US" altLang="en-US" sz="3600" i="1"/>
              <a:t>”</a:t>
            </a:r>
            <a:br>
              <a:rPr lang="en-US" altLang="en-US" i="1">
                <a:latin typeface="Times New Roman" panose="02020603050405020304" pitchFamily="18" charset="0"/>
              </a:rPr>
            </a:br>
            <a:r>
              <a:rPr lang="en-US" altLang="en-US" i="1">
                <a:cs typeface="Times New Roman" panose="02020603050405020304" pitchFamily="18" charset="0"/>
              </a:rPr>
              <a:t>—</a:t>
            </a:r>
            <a:r>
              <a:rPr lang="en-US" altLang="en-US" i="1">
                <a:latin typeface="Times New Roman" panose="02020603050405020304" pitchFamily="18" charset="0"/>
              </a:rPr>
              <a:t> </a:t>
            </a:r>
            <a:r>
              <a:rPr lang="en-US" altLang="en-US" sz="2400" b="1">
                <a:latin typeface="Times New Roman" panose="02020603050405020304" pitchFamily="18" charset="0"/>
              </a:rPr>
              <a:t>Mark Twain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20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Footer Placeholder 3">
            <a:extLst>
              <a:ext uri="{FF2B5EF4-FFF2-40B4-BE49-F238E27FC236}">
                <a16:creationId xmlns:a16="http://schemas.microsoft.com/office/drawing/2014/main" id="{552B4EF8-7325-404A-FA4A-D3E2BE92E97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123907" name="Rectangle 2">
            <a:extLst>
              <a:ext uri="{FF2B5EF4-FFF2-40B4-BE49-F238E27FC236}">
                <a16:creationId xmlns:a16="http://schemas.microsoft.com/office/drawing/2014/main" id="{27DCF817-1024-9B49-AB1A-09A4D14001DC}"/>
              </a:ext>
            </a:extLst>
          </p:cNvPr>
          <p:cNvSpPr>
            <a:spLocks noGrp="1" noChangeArrowheads="1"/>
          </p:cNvSpPr>
          <p:nvPr>
            <p:ph type="ctrTitle"/>
          </p:nvPr>
        </p:nvSpPr>
        <p:spPr>
          <a:xfrm>
            <a:off x="685800" y="1600200"/>
            <a:ext cx="7772400" cy="1143000"/>
          </a:xfrm>
        </p:spPr>
        <p:txBody>
          <a:bodyPr/>
          <a:lstStyle/>
          <a:p>
            <a:pPr eaLnBrk="1" hangingPunct="1"/>
            <a:r>
              <a:rPr lang="en-US" altLang="en-US" sz="3200" b="1"/>
              <a:t>Thinkers</a:t>
            </a:r>
            <a:r>
              <a:rPr lang="en-US" altLang="en-US" sz="3200" b="1">
                <a:latin typeface="Arial" panose="020B0604020202020204" pitchFamily="34" charset="0"/>
              </a:rPr>
              <a:t>…</a:t>
            </a:r>
            <a:r>
              <a:rPr lang="en-US" altLang="en-US" sz="3200" b="1"/>
              <a:t> the Cautious, Analytical Style</a:t>
            </a:r>
          </a:p>
        </p:txBody>
      </p:sp>
      <p:sp>
        <p:nvSpPr>
          <p:cNvPr id="123908" name="Rectangle 3">
            <a:extLst>
              <a:ext uri="{FF2B5EF4-FFF2-40B4-BE49-F238E27FC236}">
                <a16:creationId xmlns:a16="http://schemas.microsoft.com/office/drawing/2014/main" id="{13F4CED5-D1A8-488C-696B-26511522A7C3}"/>
              </a:ext>
            </a:extLst>
          </p:cNvPr>
          <p:cNvSpPr>
            <a:spLocks noChangeArrowheads="1"/>
          </p:cNvSpPr>
          <p:nvPr/>
        </p:nvSpPr>
        <p:spPr bwMode="auto">
          <a:xfrm>
            <a:off x="1066800" y="2590800"/>
            <a:ext cx="7848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eaLnBrk="1" hangingPunct="1"/>
            <a:r>
              <a:rPr lang="en-US" altLang="en-US" sz="2400">
                <a:solidFill>
                  <a:srgbClr val="325886"/>
                </a:solidFill>
              </a:rPr>
              <a:t> Slower paced</a:t>
            </a:r>
          </a:p>
          <a:p>
            <a:pPr eaLnBrk="1" hangingPunct="1"/>
            <a:r>
              <a:rPr lang="en-US" altLang="en-US" sz="2400">
                <a:solidFill>
                  <a:srgbClr val="325886"/>
                </a:solidFill>
              </a:rPr>
              <a:t> Listens critically; talks sparingly</a:t>
            </a:r>
          </a:p>
          <a:p>
            <a:pPr eaLnBrk="1" hangingPunct="1"/>
            <a:r>
              <a:rPr lang="en-US" altLang="en-US" sz="2400">
                <a:solidFill>
                  <a:srgbClr val="325886"/>
                </a:solidFill>
              </a:rPr>
              <a:t> Speak calmly and unemotionally</a:t>
            </a:r>
          </a:p>
          <a:p>
            <a:pPr eaLnBrk="1" hangingPunct="1"/>
            <a:r>
              <a:rPr lang="en-US" altLang="en-US" sz="2400">
                <a:solidFill>
                  <a:srgbClr val="325886"/>
                </a:solidFill>
              </a:rPr>
              <a:t> Cool, introverted, analytical</a:t>
            </a:r>
          </a:p>
          <a:p>
            <a:pPr eaLnBrk="1" hangingPunct="1"/>
            <a:r>
              <a:rPr lang="en-US" altLang="en-US" sz="2400">
                <a:solidFill>
                  <a:srgbClr val="325886"/>
                </a:solidFill>
              </a:rPr>
              <a:t> Fears criticism and unpredictability</a:t>
            </a:r>
          </a:p>
          <a:p>
            <a:pPr eaLnBrk="1" hangingPunct="1"/>
            <a:r>
              <a:rPr lang="en-US" altLang="en-US" sz="2400">
                <a:solidFill>
                  <a:srgbClr val="325886"/>
                </a:solidFill>
              </a:rPr>
              <a:t> Makes decisions … </a:t>
            </a:r>
            <a:r>
              <a:rPr lang="en-US" altLang="en-US" sz="2400" b="1" i="1">
                <a:solidFill>
                  <a:srgbClr val="325886"/>
                </a:solidFill>
              </a:rPr>
              <a:t>deliberately</a:t>
            </a:r>
          </a:p>
          <a:p>
            <a:pPr eaLnBrk="1" hangingPunct="1"/>
            <a:r>
              <a:rPr lang="en-US" altLang="en-US" sz="2400">
                <a:solidFill>
                  <a:srgbClr val="325886"/>
                </a:solidFill>
              </a:rPr>
              <a:t> Seeks precision, processes and avoids quick decisions</a:t>
            </a:r>
          </a:p>
          <a:p>
            <a:pPr eaLnBrk="1" hangingPunct="1"/>
            <a:r>
              <a:rPr lang="en-US" altLang="en-US" sz="2400">
                <a:solidFill>
                  <a:srgbClr val="325886"/>
                </a:solidFill>
              </a:rPr>
              <a:t> Becomes withdrawn under stress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Footer Placeholder 3">
            <a:extLst>
              <a:ext uri="{FF2B5EF4-FFF2-40B4-BE49-F238E27FC236}">
                <a16:creationId xmlns:a16="http://schemas.microsoft.com/office/drawing/2014/main" id="{A57C618C-CAEB-2BC3-F683-690A0FE7ECA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124931" name="Rectangle 2">
            <a:extLst>
              <a:ext uri="{FF2B5EF4-FFF2-40B4-BE49-F238E27FC236}">
                <a16:creationId xmlns:a16="http://schemas.microsoft.com/office/drawing/2014/main" id="{F95A77D0-0146-D667-1B62-C9BE2CAFBDCD}"/>
              </a:ext>
            </a:extLst>
          </p:cNvPr>
          <p:cNvSpPr>
            <a:spLocks noGrp="1" noChangeArrowheads="1"/>
          </p:cNvSpPr>
          <p:nvPr>
            <p:ph type="ctrTitle"/>
          </p:nvPr>
        </p:nvSpPr>
        <p:spPr>
          <a:xfrm>
            <a:off x="685800" y="1600200"/>
            <a:ext cx="7772400" cy="1143000"/>
          </a:xfrm>
        </p:spPr>
        <p:txBody>
          <a:bodyPr/>
          <a:lstStyle/>
          <a:p>
            <a:pPr eaLnBrk="1" hangingPunct="1"/>
            <a:r>
              <a:rPr lang="en-US" altLang="en-US" b="1"/>
              <a:t>Thinkers</a:t>
            </a:r>
            <a:r>
              <a:rPr lang="en-US" altLang="en-US" b="1">
                <a:latin typeface="Arial" panose="020B0604020202020204" pitchFamily="34" charset="0"/>
              </a:rPr>
              <a:t>…</a:t>
            </a:r>
            <a:r>
              <a:rPr lang="en-US" altLang="en-US" b="1"/>
              <a:t>What Do They Do Best?</a:t>
            </a:r>
          </a:p>
        </p:txBody>
      </p:sp>
      <p:sp>
        <p:nvSpPr>
          <p:cNvPr id="204803" name="Rectangle 3">
            <a:extLst>
              <a:ext uri="{FF2B5EF4-FFF2-40B4-BE49-F238E27FC236}">
                <a16:creationId xmlns:a16="http://schemas.microsoft.com/office/drawing/2014/main" id="{F4C18F9E-009F-9BE6-F85F-ED654D76FD42}"/>
              </a:ext>
            </a:extLst>
          </p:cNvPr>
          <p:cNvSpPr>
            <a:spLocks noChangeArrowheads="1"/>
          </p:cNvSpPr>
          <p:nvPr/>
        </p:nvSpPr>
        <p:spPr bwMode="auto">
          <a:xfrm>
            <a:off x="457200" y="2590800"/>
            <a:ext cx="8153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eaLnBrk="1" hangingPunct="1">
              <a:buFont typeface="Symbol" panose="05050102010706020507" pitchFamily="18" charset="2"/>
              <a:buChar char="·"/>
            </a:pPr>
            <a:r>
              <a:rPr lang="en-US" altLang="en-US" sz="3000" b="1"/>
              <a:t> Perfecting</a:t>
            </a:r>
          </a:p>
          <a:p>
            <a:pPr eaLnBrk="1" hangingPunct="1">
              <a:buFont typeface="Symbol" panose="05050102010706020507" pitchFamily="18" charset="2"/>
              <a:buChar char="·"/>
            </a:pPr>
            <a:r>
              <a:rPr lang="en-US" altLang="en-US" sz="3000" b="1"/>
              <a:t> Organizing people and things</a:t>
            </a:r>
          </a:p>
          <a:p>
            <a:pPr eaLnBrk="1" hangingPunct="1">
              <a:buFont typeface="Symbol" panose="05050102010706020507" pitchFamily="18" charset="2"/>
              <a:buChar char="·"/>
            </a:pPr>
            <a:r>
              <a:rPr lang="en-US" altLang="en-US" sz="3000" b="1"/>
              <a:t> Fine-tuning ideas to increase efficiency</a:t>
            </a:r>
          </a:p>
          <a:p>
            <a:pPr eaLnBrk="1" hangingPunct="1">
              <a:buFont typeface="Symbol" panose="05050102010706020507" pitchFamily="18" charset="2"/>
              <a:buChar char="·"/>
            </a:pPr>
            <a:r>
              <a:rPr lang="en-US" altLang="en-US" sz="3000" b="1"/>
              <a:t> Focus on the logic of a possible solution</a:t>
            </a:r>
          </a:p>
          <a:p>
            <a:pPr eaLnBrk="1" hangingPunct="1">
              <a:buFont typeface="Symbol" panose="05050102010706020507" pitchFamily="18" charset="2"/>
              <a:buChar char="·"/>
            </a:pPr>
            <a:r>
              <a:rPr lang="en-US" altLang="en-US" sz="3000" b="1"/>
              <a:t> Planning to meet specified expectations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803">
                                            <p:txEl>
                                              <p:pRg st="0" end="0"/>
                                            </p:txEl>
                                          </p:spTgt>
                                        </p:tgtEl>
                                        <p:attrNameLst>
                                          <p:attrName>style.visibility</p:attrName>
                                        </p:attrNameLst>
                                      </p:cBhvr>
                                      <p:to>
                                        <p:strVal val="visible"/>
                                      </p:to>
                                    </p:set>
                                    <p:animEffect transition="in" filter="fade">
                                      <p:cBhvr>
                                        <p:cTn id="7" dur="500"/>
                                        <p:tgtEl>
                                          <p:spTgt spid="2048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4803">
                                            <p:txEl>
                                              <p:pRg st="1" end="1"/>
                                            </p:txEl>
                                          </p:spTgt>
                                        </p:tgtEl>
                                        <p:attrNameLst>
                                          <p:attrName>style.visibility</p:attrName>
                                        </p:attrNameLst>
                                      </p:cBhvr>
                                      <p:to>
                                        <p:strVal val="visible"/>
                                      </p:to>
                                    </p:set>
                                    <p:animEffect transition="in" filter="fade">
                                      <p:cBhvr>
                                        <p:cTn id="12" dur="500"/>
                                        <p:tgtEl>
                                          <p:spTgt spid="2048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04803">
                                            <p:txEl>
                                              <p:pRg st="2" end="2"/>
                                            </p:txEl>
                                          </p:spTgt>
                                        </p:tgtEl>
                                        <p:attrNameLst>
                                          <p:attrName>style.visibility</p:attrName>
                                        </p:attrNameLst>
                                      </p:cBhvr>
                                      <p:to>
                                        <p:strVal val="visible"/>
                                      </p:to>
                                    </p:set>
                                    <p:animEffect transition="in" filter="fade">
                                      <p:cBhvr>
                                        <p:cTn id="17" dur="500"/>
                                        <p:tgtEl>
                                          <p:spTgt spid="2048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04803">
                                            <p:txEl>
                                              <p:pRg st="3" end="3"/>
                                            </p:txEl>
                                          </p:spTgt>
                                        </p:tgtEl>
                                        <p:attrNameLst>
                                          <p:attrName>style.visibility</p:attrName>
                                        </p:attrNameLst>
                                      </p:cBhvr>
                                      <p:to>
                                        <p:strVal val="visible"/>
                                      </p:to>
                                    </p:set>
                                    <p:animEffect transition="in" filter="fade">
                                      <p:cBhvr>
                                        <p:cTn id="22" dur="500"/>
                                        <p:tgtEl>
                                          <p:spTgt spid="2048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04803">
                                            <p:txEl>
                                              <p:pRg st="4" end="4"/>
                                            </p:txEl>
                                          </p:spTgt>
                                        </p:tgtEl>
                                        <p:attrNameLst>
                                          <p:attrName>style.visibility</p:attrName>
                                        </p:attrNameLst>
                                      </p:cBhvr>
                                      <p:to>
                                        <p:strVal val="visible"/>
                                      </p:to>
                                    </p:set>
                                    <p:animEffect transition="in" filter="fade">
                                      <p:cBhvr>
                                        <p:cTn id="27" dur="500"/>
                                        <p:tgtEl>
                                          <p:spTgt spid="2048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Footer Placeholder 3">
            <a:extLst>
              <a:ext uri="{FF2B5EF4-FFF2-40B4-BE49-F238E27FC236}">
                <a16:creationId xmlns:a16="http://schemas.microsoft.com/office/drawing/2014/main" id="{A73A7BAF-F377-8A45-6028-B3EB74CBCE5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125955" name="Rectangle 2">
            <a:extLst>
              <a:ext uri="{FF2B5EF4-FFF2-40B4-BE49-F238E27FC236}">
                <a16:creationId xmlns:a16="http://schemas.microsoft.com/office/drawing/2014/main" id="{97624417-8CDE-7794-B86F-D6AD17B35248}"/>
              </a:ext>
            </a:extLst>
          </p:cNvPr>
          <p:cNvSpPr>
            <a:spLocks noGrp="1" noChangeArrowheads="1"/>
          </p:cNvSpPr>
          <p:nvPr>
            <p:ph type="ctrTitle"/>
          </p:nvPr>
        </p:nvSpPr>
        <p:spPr>
          <a:xfrm>
            <a:off x="685800" y="1600200"/>
            <a:ext cx="7924800" cy="1143000"/>
          </a:xfrm>
        </p:spPr>
        <p:txBody>
          <a:bodyPr/>
          <a:lstStyle/>
          <a:p>
            <a:pPr eaLnBrk="1" hangingPunct="1"/>
            <a:r>
              <a:rPr lang="en-US" altLang="en-US" b="1"/>
              <a:t>Thinkers</a:t>
            </a:r>
            <a:r>
              <a:rPr lang="en-US" altLang="en-US" b="1">
                <a:latin typeface="Arial" panose="020B0604020202020204" pitchFamily="34" charset="0"/>
              </a:rPr>
              <a:t>…</a:t>
            </a:r>
            <a:r>
              <a:rPr lang="en-US" altLang="en-US" b="1"/>
              <a:t> What</a:t>
            </a:r>
            <a:r>
              <a:rPr lang="en-US" altLang="en-US" b="1">
                <a:latin typeface="Arial" panose="020B0604020202020204" pitchFamily="34" charset="0"/>
              </a:rPr>
              <a:t>’</a:t>
            </a:r>
            <a:r>
              <a:rPr lang="en-US" altLang="en-US" b="1"/>
              <a:t>s Difficult for Them?</a:t>
            </a:r>
          </a:p>
        </p:txBody>
      </p:sp>
      <p:sp>
        <p:nvSpPr>
          <p:cNvPr id="205827" name="Rectangle 3">
            <a:extLst>
              <a:ext uri="{FF2B5EF4-FFF2-40B4-BE49-F238E27FC236}">
                <a16:creationId xmlns:a16="http://schemas.microsoft.com/office/drawing/2014/main" id="{95155D35-7369-9EBC-B0C5-1BE09817682F}"/>
              </a:ext>
            </a:extLst>
          </p:cNvPr>
          <p:cNvSpPr>
            <a:spLocks noChangeArrowheads="1"/>
          </p:cNvSpPr>
          <p:nvPr/>
        </p:nvSpPr>
        <p:spPr bwMode="auto">
          <a:xfrm>
            <a:off x="457200" y="2209800"/>
            <a:ext cx="8305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eaLnBrk="1" hangingPunct="1"/>
            <a:endParaRPr lang="en-US" altLang="en-US" sz="2800" b="1">
              <a:solidFill>
                <a:srgbClr val="1A3874"/>
              </a:solidFill>
            </a:endParaRPr>
          </a:p>
          <a:p>
            <a:pPr lvl="2" eaLnBrk="1" hangingPunct="1">
              <a:buFont typeface="Symbol" panose="05050102010706020507" pitchFamily="18" charset="2"/>
              <a:buChar char="·"/>
            </a:pPr>
            <a:r>
              <a:rPr lang="en-US" altLang="en-US" sz="2800" b="1">
                <a:solidFill>
                  <a:srgbClr val="1A3874"/>
                </a:solidFill>
              </a:rPr>
              <a:t> Working in groups </a:t>
            </a:r>
          </a:p>
          <a:p>
            <a:pPr lvl="2" eaLnBrk="1" hangingPunct="1">
              <a:buFont typeface="Symbol" panose="05050102010706020507" pitchFamily="18" charset="2"/>
              <a:buChar char="·"/>
            </a:pPr>
            <a:r>
              <a:rPr lang="en-US" altLang="en-US" sz="2800" b="1">
                <a:solidFill>
                  <a:srgbClr val="1A3874"/>
                </a:solidFill>
              </a:rPr>
              <a:t> Working with unpredictable people</a:t>
            </a:r>
          </a:p>
          <a:p>
            <a:pPr lvl="2" eaLnBrk="1" hangingPunct="1">
              <a:buFont typeface="Symbol" panose="05050102010706020507" pitchFamily="18" charset="2"/>
              <a:buChar char="·"/>
            </a:pPr>
            <a:r>
              <a:rPr lang="en-US" altLang="en-US" sz="2800" b="1">
                <a:solidFill>
                  <a:srgbClr val="1A3874"/>
                </a:solidFill>
              </a:rPr>
              <a:t> Disorganized environments</a:t>
            </a:r>
          </a:p>
          <a:p>
            <a:pPr lvl="2" eaLnBrk="1" hangingPunct="1">
              <a:buFont typeface="Symbol" panose="05050102010706020507" pitchFamily="18" charset="2"/>
              <a:buChar char="·"/>
            </a:pPr>
            <a:r>
              <a:rPr lang="en-US" altLang="en-US" sz="2800" b="1">
                <a:solidFill>
                  <a:srgbClr val="1A3874"/>
                </a:solidFill>
              </a:rPr>
              <a:t> Incomplete and/or unclear directions</a:t>
            </a:r>
          </a:p>
          <a:p>
            <a:pPr lvl="2" eaLnBrk="1" hangingPunct="1">
              <a:buFont typeface="Symbol" panose="05050102010706020507" pitchFamily="18" charset="2"/>
              <a:buChar char="·"/>
            </a:pPr>
            <a:r>
              <a:rPr lang="en-US" altLang="en-US" sz="2800" b="1">
                <a:solidFill>
                  <a:srgbClr val="1A3874"/>
                </a:solidFill>
              </a:rPr>
              <a:t> Questions with no clear answer</a:t>
            </a:r>
          </a:p>
          <a:p>
            <a:pPr lvl="2" eaLnBrk="1" hangingPunct="1">
              <a:buFont typeface="Symbol" panose="05050102010706020507" pitchFamily="18" charset="2"/>
              <a:buChar char="·"/>
            </a:pPr>
            <a:r>
              <a:rPr lang="en-US" altLang="en-US" sz="2800" b="1">
                <a:solidFill>
                  <a:srgbClr val="1A3874"/>
                </a:solidFill>
              </a:rPr>
              <a:t> Sharing their feelings</a:t>
            </a:r>
          </a:p>
          <a:p>
            <a:pPr algn="ctr" eaLnBrk="1" hangingPunct="1">
              <a:buFontTx/>
              <a:buNone/>
            </a:pPr>
            <a:endParaRPr lang="en-US" altLang="en-US" sz="2800" b="1">
              <a:solidFill>
                <a:srgbClr val="1A3874"/>
              </a:solidFill>
            </a:endParaRPr>
          </a:p>
          <a:p>
            <a:pPr algn="ctr" eaLnBrk="1" hangingPunct="1">
              <a:buFontTx/>
              <a:buNone/>
            </a:pPr>
            <a:endParaRPr lang="en-US" altLang="en-US" sz="2800" b="1"/>
          </a:p>
          <a:p>
            <a:pPr algn="ctr" eaLnBrk="1" hangingPunct="1">
              <a:buFontTx/>
              <a:buNone/>
            </a:pPr>
            <a:endParaRPr lang="en-US" altLang="en-US" sz="2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5827">
                                            <p:txEl>
                                              <p:pRg st="1" end="1"/>
                                            </p:txEl>
                                          </p:spTgt>
                                        </p:tgtEl>
                                        <p:attrNameLst>
                                          <p:attrName>style.visibility</p:attrName>
                                        </p:attrNameLst>
                                      </p:cBhvr>
                                      <p:to>
                                        <p:strVal val="visible"/>
                                      </p:to>
                                    </p:set>
                                    <p:anim calcmode="lin" valueType="num">
                                      <p:cBhvr additive="base">
                                        <p:cTn id="7" dur="500" fill="hold"/>
                                        <p:tgtEl>
                                          <p:spTgt spid="20582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8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5827">
                                            <p:txEl>
                                              <p:pRg st="2" end="2"/>
                                            </p:txEl>
                                          </p:spTgt>
                                        </p:tgtEl>
                                        <p:attrNameLst>
                                          <p:attrName>style.visibility</p:attrName>
                                        </p:attrNameLst>
                                      </p:cBhvr>
                                      <p:to>
                                        <p:strVal val="visible"/>
                                      </p:to>
                                    </p:set>
                                    <p:anim calcmode="lin" valueType="num">
                                      <p:cBhvr additive="base">
                                        <p:cTn id="13" dur="500" fill="hold"/>
                                        <p:tgtEl>
                                          <p:spTgt spid="20582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58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5827">
                                            <p:txEl>
                                              <p:pRg st="3" end="3"/>
                                            </p:txEl>
                                          </p:spTgt>
                                        </p:tgtEl>
                                        <p:attrNameLst>
                                          <p:attrName>style.visibility</p:attrName>
                                        </p:attrNameLst>
                                      </p:cBhvr>
                                      <p:to>
                                        <p:strVal val="visible"/>
                                      </p:to>
                                    </p:set>
                                    <p:anim calcmode="lin" valueType="num">
                                      <p:cBhvr additive="base">
                                        <p:cTn id="19" dur="500" fill="hold"/>
                                        <p:tgtEl>
                                          <p:spTgt spid="20582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58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05827">
                                            <p:txEl>
                                              <p:pRg st="4" end="4"/>
                                            </p:txEl>
                                          </p:spTgt>
                                        </p:tgtEl>
                                        <p:attrNameLst>
                                          <p:attrName>style.visibility</p:attrName>
                                        </p:attrNameLst>
                                      </p:cBhvr>
                                      <p:to>
                                        <p:strVal val="visible"/>
                                      </p:to>
                                    </p:set>
                                    <p:anim calcmode="lin" valueType="num">
                                      <p:cBhvr additive="base">
                                        <p:cTn id="25" dur="500" fill="hold"/>
                                        <p:tgtEl>
                                          <p:spTgt spid="20582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58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05827">
                                            <p:txEl>
                                              <p:pRg st="5" end="5"/>
                                            </p:txEl>
                                          </p:spTgt>
                                        </p:tgtEl>
                                        <p:attrNameLst>
                                          <p:attrName>style.visibility</p:attrName>
                                        </p:attrNameLst>
                                      </p:cBhvr>
                                      <p:to>
                                        <p:strVal val="visible"/>
                                      </p:to>
                                    </p:set>
                                    <p:anim calcmode="lin" valueType="num">
                                      <p:cBhvr additive="base">
                                        <p:cTn id="31" dur="500" fill="hold"/>
                                        <p:tgtEl>
                                          <p:spTgt spid="20582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58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05827">
                                            <p:txEl>
                                              <p:pRg st="6" end="6"/>
                                            </p:txEl>
                                          </p:spTgt>
                                        </p:tgtEl>
                                        <p:attrNameLst>
                                          <p:attrName>style.visibility</p:attrName>
                                        </p:attrNameLst>
                                      </p:cBhvr>
                                      <p:to>
                                        <p:strVal val="visible"/>
                                      </p:to>
                                    </p:set>
                                    <p:anim calcmode="lin" valueType="num">
                                      <p:cBhvr additive="base">
                                        <p:cTn id="37" dur="500" fill="hold"/>
                                        <p:tgtEl>
                                          <p:spTgt spid="20582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582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Footer Placeholder 3">
            <a:extLst>
              <a:ext uri="{FF2B5EF4-FFF2-40B4-BE49-F238E27FC236}">
                <a16:creationId xmlns:a16="http://schemas.microsoft.com/office/drawing/2014/main" id="{9579F0B6-AC0A-CC56-FFB9-97C72716A49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126979" name="Rectangle 2">
            <a:extLst>
              <a:ext uri="{FF2B5EF4-FFF2-40B4-BE49-F238E27FC236}">
                <a16:creationId xmlns:a16="http://schemas.microsoft.com/office/drawing/2014/main" id="{7443C222-82AC-C4E6-80C3-252A37665FC0}"/>
              </a:ext>
            </a:extLst>
          </p:cNvPr>
          <p:cNvSpPr>
            <a:spLocks noGrp="1" noChangeArrowheads="1"/>
          </p:cNvSpPr>
          <p:nvPr>
            <p:ph type="ctrTitle"/>
          </p:nvPr>
        </p:nvSpPr>
        <p:spPr>
          <a:xfrm>
            <a:off x="685800" y="1600200"/>
            <a:ext cx="7848600" cy="3429000"/>
          </a:xfrm>
        </p:spPr>
        <p:txBody>
          <a:bodyPr/>
          <a:lstStyle/>
          <a:p>
            <a:pPr eaLnBrk="1" hangingPunct="1"/>
            <a:r>
              <a:rPr lang="en-US" altLang="en-US"/>
              <a:t>What are simple actions Thinkers may do to increase their adaptability?</a:t>
            </a:r>
            <a:br>
              <a:rPr lang="en-US" altLang="en-US"/>
            </a:br>
            <a:br>
              <a:rPr lang="en-US" altLang="en-US"/>
            </a:br>
            <a:r>
              <a:rPr lang="en-US" altLang="en-US"/>
              <a:t>Break into groups and brainstorm.</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Footer Placeholder 3">
            <a:extLst>
              <a:ext uri="{FF2B5EF4-FFF2-40B4-BE49-F238E27FC236}">
                <a16:creationId xmlns:a16="http://schemas.microsoft.com/office/drawing/2014/main" id="{480847EA-EEA1-1D6F-77F8-262E374B3CB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128003" name="Rectangle 2">
            <a:extLst>
              <a:ext uri="{FF2B5EF4-FFF2-40B4-BE49-F238E27FC236}">
                <a16:creationId xmlns:a16="http://schemas.microsoft.com/office/drawing/2014/main" id="{37AC954E-3F88-48ED-73D0-FD7B45E5129F}"/>
              </a:ext>
            </a:extLst>
          </p:cNvPr>
          <p:cNvSpPr>
            <a:spLocks noGrp="1" noChangeArrowheads="1"/>
          </p:cNvSpPr>
          <p:nvPr>
            <p:ph type="ctrTitle"/>
          </p:nvPr>
        </p:nvSpPr>
        <p:spPr>
          <a:xfrm>
            <a:off x="685800" y="1600200"/>
            <a:ext cx="7772400" cy="1143000"/>
          </a:xfrm>
        </p:spPr>
        <p:txBody>
          <a:bodyPr/>
          <a:lstStyle/>
          <a:p>
            <a:pPr eaLnBrk="1" hangingPunct="1"/>
            <a:r>
              <a:rPr lang="en-US" altLang="en-US"/>
              <a:t>Increasing Adaptability for Thinkers</a:t>
            </a:r>
            <a:r>
              <a:rPr lang="en-US" altLang="en-US">
                <a:latin typeface="Arial" panose="020B0604020202020204" pitchFamily="34" charset="0"/>
              </a:rPr>
              <a:t>…</a:t>
            </a:r>
            <a:endParaRPr lang="en-US" altLang="en-US"/>
          </a:p>
        </p:txBody>
      </p:sp>
      <p:sp>
        <p:nvSpPr>
          <p:cNvPr id="117763" name="Rectangle 3">
            <a:extLst>
              <a:ext uri="{FF2B5EF4-FFF2-40B4-BE49-F238E27FC236}">
                <a16:creationId xmlns:a16="http://schemas.microsoft.com/office/drawing/2014/main" id="{2A02F788-963A-9E62-D8DB-B24958DFAED3}"/>
              </a:ext>
            </a:extLst>
          </p:cNvPr>
          <p:cNvSpPr>
            <a:spLocks noChangeArrowheads="1"/>
          </p:cNvSpPr>
          <p:nvPr/>
        </p:nvSpPr>
        <p:spPr bwMode="auto">
          <a:xfrm>
            <a:off x="1066800" y="2590800"/>
            <a:ext cx="7543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eaLnBrk="1" hangingPunct="1"/>
            <a:r>
              <a:rPr lang="en-US" altLang="en-US" sz="2400">
                <a:solidFill>
                  <a:schemeClr val="bg1"/>
                </a:solidFill>
              </a:rPr>
              <a:t> Present a more warm, playful, relaxed demeanor</a:t>
            </a:r>
          </a:p>
          <a:p>
            <a:pPr eaLnBrk="1" hangingPunct="1"/>
            <a:r>
              <a:rPr lang="en-US" altLang="en-US" sz="2400">
                <a:solidFill>
                  <a:schemeClr val="bg1"/>
                </a:solidFill>
              </a:rPr>
              <a:t> Speed up your rate of speech; lead with big points</a:t>
            </a:r>
          </a:p>
          <a:p>
            <a:pPr eaLnBrk="1" hangingPunct="1"/>
            <a:r>
              <a:rPr lang="en-US" altLang="en-US" sz="2400">
                <a:solidFill>
                  <a:schemeClr val="bg1"/>
                </a:solidFill>
              </a:rPr>
              <a:t> Allow time for others to tell stories and jokes</a:t>
            </a:r>
          </a:p>
          <a:p>
            <a:pPr eaLnBrk="1" hangingPunct="1"/>
            <a:r>
              <a:rPr lang="en-US" altLang="en-US" sz="2400">
                <a:solidFill>
                  <a:schemeClr val="bg1"/>
                </a:solidFill>
              </a:rPr>
              <a:t> Become a more empathic listener</a:t>
            </a:r>
          </a:p>
          <a:p>
            <a:pPr eaLnBrk="1" hangingPunct="1"/>
            <a:r>
              <a:rPr lang="en-US" altLang="en-US" sz="2400">
                <a:solidFill>
                  <a:schemeClr val="bg1"/>
                </a:solidFill>
              </a:rPr>
              <a:t> Develop the playful side of your personality</a:t>
            </a:r>
          </a:p>
          <a:p>
            <a:pPr eaLnBrk="1" hangingPunct="1"/>
            <a:r>
              <a:rPr lang="en-US" altLang="en-US" sz="2400">
                <a:solidFill>
                  <a:schemeClr val="bg1"/>
                </a:solidFill>
              </a:rPr>
              <a:t> Occasionally share feelings and opinions with others</a:t>
            </a:r>
          </a:p>
          <a:p>
            <a:pPr eaLnBrk="1" hangingPunct="1"/>
            <a:r>
              <a:rPr lang="en-US" altLang="en-US" sz="2400">
                <a:solidFill>
                  <a:schemeClr val="bg1"/>
                </a:solidFill>
              </a:rPr>
              <a:t> Practice making simple decisions quicker</a:t>
            </a:r>
          </a:p>
          <a:p>
            <a:pPr eaLnBrk="1" hangingPunct="1"/>
            <a:r>
              <a:rPr lang="en-US" altLang="en-US" sz="2400">
                <a:solidFill>
                  <a:schemeClr val="bg1"/>
                </a:solidFill>
              </a:rPr>
              <a:t> When lost in details, pull back and see big picture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117763">
                                            <p:txEl>
                                              <p:pRg st="0" end="0"/>
                                            </p:txEl>
                                          </p:spTgt>
                                        </p:tgtEl>
                                        <p:attrNameLst>
                                          <p:attrName>style.color</p:attrName>
                                        </p:attrNameLst>
                                      </p:cBhvr>
                                      <p:to>
                                        <a:srgbClr val="1A3874"/>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mph" presetSubtype="2" fill="hold" nodeType="clickEffect">
                                  <p:stCondLst>
                                    <p:cond delay="0"/>
                                  </p:stCondLst>
                                  <p:childTnLst>
                                    <p:animClr clrSpc="rgb" dir="cw">
                                      <p:cBhvr override="childStyle">
                                        <p:cTn id="10" dur="1000" fill="hold"/>
                                        <p:tgtEl>
                                          <p:spTgt spid="117763">
                                            <p:txEl>
                                              <p:pRg st="1" end="1"/>
                                            </p:txEl>
                                          </p:spTgt>
                                        </p:tgtEl>
                                        <p:attrNameLst>
                                          <p:attrName>style.color</p:attrName>
                                        </p:attrNameLst>
                                      </p:cBhvr>
                                      <p:to>
                                        <a:srgbClr val="1A3874"/>
                                      </p:to>
                                    </p:animClr>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mph" presetSubtype="2" fill="hold" nodeType="clickEffect">
                                  <p:stCondLst>
                                    <p:cond delay="0"/>
                                  </p:stCondLst>
                                  <p:childTnLst>
                                    <p:animClr clrSpc="rgb" dir="cw">
                                      <p:cBhvr override="childStyle">
                                        <p:cTn id="14" dur="1000" fill="hold"/>
                                        <p:tgtEl>
                                          <p:spTgt spid="117763">
                                            <p:txEl>
                                              <p:pRg st="2" end="2"/>
                                            </p:txEl>
                                          </p:spTgt>
                                        </p:tgtEl>
                                        <p:attrNameLst>
                                          <p:attrName>style.color</p:attrName>
                                        </p:attrNameLst>
                                      </p:cBhvr>
                                      <p:to>
                                        <a:srgbClr val="1A3874"/>
                                      </p:to>
                                    </p:animClr>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mph" presetSubtype="2" fill="hold" nodeType="clickEffect">
                                  <p:stCondLst>
                                    <p:cond delay="0"/>
                                  </p:stCondLst>
                                  <p:childTnLst>
                                    <p:animClr clrSpc="rgb" dir="cw">
                                      <p:cBhvr override="childStyle">
                                        <p:cTn id="18" dur="1000" fill="hold"/>
                                        <p:tgtEl>
                                          <p:spTgt spid="117763">
                                            <p:txEl>
                                              <p:pRg st="3" end="3"/>
                                            </p:txEl>
                                          </p:spTgt>
                                        </p:tgtEl>
                                        <p:attrNameLst>
                                          <p:attrName>style.color</p:attrName>
                                        </p:attrNameLst>
                                      </p:cBhvr>
                                      <p:to>
                                        <a:srgbClr val="1A3874"/>
                                      </p:to>
                                    </p:animClr>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mph" presetSubtype="2" fill="hold" nodeType="clickEffect">
                                  <p:stCondLst>
                                    <p:cond delay="0"/>
                                  </p:stCondLst>
                                  <p:childTnLst>
                                    <p:animClr clrSpc="rgb" dir="cw">
                                      <p:cBhvr override="childStyle">
                                        <p:cTn id="22" dur="1000" fill="hold"/>
                                        <p:tgtEl>
                                          <p:spTgt spid="117763">
                                            <p:txEl>
                                              <p:pRg st="4" end="4"/>
                                            </p:txEl>
                                          </p:spTgt>
                                        </p:tgtEl>
                                        <p:attrNameLst>
                                          <p:attrName>style.color</p:attrName>
                                        </p:attrNameLst>
                                      </p:cBhvr>
                                      <p:to>
                                        <a:srgbClr val="1A3874"/>
                                      </p:to>
                                    </p:animClr>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mph" presetSubtype="2" fill="hold" nodeType="clickEffect">
                                  <p:stCondLst>
                                    <p:cond delay="0"/>
                                  </p:stCondLst>
                                  <p:childTnLst>
                                    <p:animClr clrSpc="rgb" dir="cw">
                                      <p:cBhvr override="childStyle">
                                        <p:cTn id="26" dur="1000" fill="hold"/>
                                        <p:tgtEl>
                                          <p:spTgt spid="117763">
                                            <p:txEl>
                                              <p:pRg st="5" end="5"/>
                                            </p:txEl>
                                          </p:spTgt>
                                        </p:tgtEl>
                                        <p:attrNameLst>
                                          <p:attrName>style.color</p:attrName>
                                        </p:attrNameLst>
                                      </p:cBhvr>
                                      <p:to>
                                        <a:srgbClr val="1A3874"/>
                                      </p:to>
                                    </p:animClr>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mph" presetSubtype="2" fill="hold" nodeType="clickEffect">
                                  <p:stCondLst>
                                    <p:cond delay="0"/>
                                  </p:stCondLst>
                                  <p:childTnLst>
                                    <p:animClr clrSpc="rgb" dir="cw">
                                      <p:cBhvr override="childStyle">
                                        <p:cTn id="30" dur="1000" fill="hold"/>
                                        <p:tgtEl>
                                          <p:spTgt spid="117763">
                                            <p:txEl>
                                              <p:pRg st="6" end="6"/>
                                            </p:txEl>
                                          </p:spTgt>
                                        </p:tgtEl>
                                        <p:attrNameLst>
                                          <p:attrName>style.color</p:attrName>
                                        </p:attrNameLst>
                                      </p:cBhvr>
                                      <p:to>
                                        <a:srgbClr val="1A3874"/>
                                      </p:to>
                                    </p:animClr>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mph" presetSubtype="2" fill="hold" nodeType="clickEffect">
                                  <p:stCondLst>
                                    <p:cond delay="0"/>
                                  </p:stCondLst>
                                  <p:childTnLst>
                                    <p:animClr clrSpc="rgb" dir="cw">
                                      <p:cBhvr override="childStyle">
                                        <p:cTn id="34" dur="1000" fill="hold"/>
                                        <p:tgtEl>
                                          <p:spTgt spid="117763">
                                            <p:txEl>
                                              <p:pRg st="7" end="7"/>
                                            </p:txEl>
                                          </p:spTgt>
                                        </p:tgtEl>
                                        <p:attrNameLst>
                                          <p:attrName>style.color</p:attrName>
                                        </p:attrNameLst>
                                      </p:cBhvr>
                                      <p:to>
                                        <a:srgbClr val="1A3874"/>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Footer Placeholder 3">
            <a:extLst>
              <a:ext uri="{FF2B5EF4-FFF2-40B4-BE49-F238E27FC236}">
                <a16:creationId xmlns:a16="http://schemas.microsoft.com/office/drawing/2014/main" id="{2D04732B-76CA-FE99-515A-E1C0B4401B4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129027" name="Rectangle 2">
            <a:extLst>
              <a:ext uri="{FF2B5EF4-FFF2-40B4-BE49-F238E27FC236}">
                <a16:creationId xmlns:a16="http://schemas.microsoft.com/office/drawing/2014/main" id="{959EA0F2-74C2-84D2-88A4-7C24FFA63391}"/>
              </a:ext>
            </a:extLst>
          </p:cNvPr>
          <p:cNvSpPr>
            <a:spLocks noGrp="1" noChangeArrowheads="1"/>
          </p:cNvSpPr>
          <p:nvPr>
            <p:ph type="ctrTitle"/>
          </p:nvPr>
        </p:nvSpPr>
        <p:spPr>
          <a:xfrm>
            <a:off x="685800" y="1600200"/>
            <a:ext cx="7848600" cy="3429000"/>
          </a:xfrm>
        </p:spPr>
        <p:txBody>
          <a:bodyPr/>
          <a:lstStyle/>
          <a:p>
            <a:pPr eaLnBrk="1" hangingPunct="1"/>
            <a:r>
              <a:rPr lang="en-US" altLang="en-US"/>
              <a:t>What are simple actions you might take to adapt to the style of a Thinker?</a:t>
            </a:r>
            <a:br>
              <a:rPr lang="en-US" altLang="en-US"/>
            </a:br>
            <a:br>
              <a:rPr lang="en-US" altLang="en-US"/>
            </a:br>
            <a:r>
              <a:rPr lang="en-US" altLang="en-US"/>
              <a:t>Break into groups and brainstorm.</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Footer Placeholder 3">
            <a:extLst>
              <a:ext uri="{FF2B5EF4-FFF2-40B4-BE49-F238E27FC236}">
                <a16:creationId xmlns:a16="http://schemas.microsoft.com/office/drawing/2014/main" id="{01A2CB41-B6FB-512F-D2C3-744B03862C9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130051" name="Rectangle 2">
            <a:extLst>
              <a:ext uri="{FF2B5EF4-FFF2-40B4-BE49-F238E27FC236}">
                <a16:creationId xmlns:a16="http://schemas.microsoft.com/office/drawing/2014/main" id="{F7FBFD7A-377E-ECCB-C777-7D681F9DE218}"/>
              </a:ext>
            </a:extLst>
          </p:cNvPr>
          <p:cNvSpPr>
            <a:spLocks noGrp="1" noChangeArrowheads="1"/>
          </p:cNvSpPr>
          <p:nvPr>
            <p:ph type="ctrTitle"/>
          </p:nvPr>
        </p:nvSpPr>
        <p:spPr>
          <a:xfrm>
            <a:off x="685800" y="1600200"/>
            <a:ext cx="7772400" cy="1143000"/>
          </a:xfrm>
        </p:spPr>
        <p:txBody>
          <a:bodyPr/>
          <a:lstStyle/>
          <a:p>
            <a:pPr eaLnBrk="1" hangingPunct="1"/>
            <a:r>
              <a:rPr lang="en-US" altLang="en-US"/>
              <a:t>To adapt to a Thinker, </a:t>
            </a:r>
            <a:br>
              <a:rPr lang="en-US" altLang="en-US"/>
            </a:br>
            <a:r>
              <a:rPr lang="en-US" altLang="en-US"/>
              <a:t>improve your interactions by:</a:t>
            </a:r>
          </a:p>
        </p:txBody>
      </p:sp>
      <p:sp>
        <p:nvSpPr>
          <p:cNvPr id="119811" name="Rectangle 3">
            <a:extLst>
              <a:ext uri="{FF2B5EF4-FFF2-40B4-BE49-F238E27FC236}">
                <a16:creationId xmlns:a16="http://schemas.microsoft.com/office/drawing/2014/main" id="{E65183E0-3221-A278-51AD-00C126007278}"/>
              </a:ext>
            </a:extLst>
          </p:cNvPr>
          <p:cNvSpPr>
            <a:spLocks noChangeArrowheads="1"/>
          </p:cNvSpPr>
          <p:nvPr/>
        </p:nvSpPr>
        <p:spPr bwMode="auto">
          <a:xfrm>
            <a:off x="228600" y="3048000"/>
            <a:ext cx="8839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eaLnBrk="1" hangingPunct="1"/>
            <a:r>
              <a:rPr lang="en-US" altLang="en-US" sz="2200">
                <a:solidFill>
                  <a:schemeClr val="bg1"/>
                </a:solidFill>
              </a:rPr>
              <a:t> Be thorough and well prepared</a:t>
            </a:r>
          </a:p>
          <a:p>
            <a:pPr eaLnBrk="1" hangingPunct="1"/>
            <a:r>
              <a:rPr lang="en-US" altLang="en-US" sz="2200">
                <a:solidFill>
                  <a:schemeClr val="bg1"/>
                </a:solidFill>
              </a:rPr>
              <a:t> Greet cordially, but get straight to the task, agenda or project</a:t>
            </a:r>
          </a:p>
          <a:p>
            <a:pPr eaLnBrk="1" hangingPunct="1"/>
            <a:r>
              <a:rPr lang="en-US" altLang="en-US" sz="2200">
                <a:solidFill>
                  <a:schemeClr val="bg1"/>
                </a:solidFill>
              </a:rPr>
              <a:t> Demonstrate commitment through actions, not words or promises</a:t>
            </a:r>
          </a:p>
          <a:p>
            <a:pPr eaLnBrk="1" hangingPunct="1"/>
            <a:r>
              <a:rPr lang="en-US" altLang="en-US" sz="2200">
                <a:solidFill>
                  <a:schemeClr val="bg1"/>
                </a:solidFill>
              </a:rPr>
              <a:t> Be prepared to answer detailed questions</a:t>
            </a:r>
          </a:p>
          <a:p>
            <a:pPr eaLnBrk="1" hangingPunct="1"/>
            <a:r>
              <a:rPr lang="en-US" altLang="en-US" sz="2200">
                <a:solidFill>
                  <a:schemeClr val="bg1"/>
                </a:solidFill>
              </a:rPr>
              <a:t> Have all data, analysis and/or information with you</a:t>
            </a:r>
          </a:p>
          <a:p>
            <a:pPr eaLnBrk="1" hangingPunct="1"/>
            <a:r>
              <a:rPr lang="en-US" altLang="en-US" sz="2200">
                <a:solidFill>
                  <a:schemeClr val="bg1"/>
                </a:solidFill>
              </a:rPr>
              <a:t> Demonstrate logic in your thinking</a:t>
            </a:r>
          </a:p>
          <a:p>
            <a:pPr eaLnBrk="1" hangingPunct="1"/>
            <a:r>
              <a:rPr lang="en-US" altLang="en-US" sz="2200">
                <a:solidFill>
                  <a:schemeClr val="bg1"/>
                </a:solidFill>
              </a:rPr>
              <a:t> Build case / Break news in a step-by-step manner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119811">
                                            <p:txEl>
                                              <p:pRg st="0" end="0"/>
                                            </p:txEl>
                                          </p:spTgt>
                                        </p:tgtEl>
                                        <p:attrNameLst>
                                          <p:attrName>style.color</p:attrName>
                                        </p:attrNameLst>
                                      </p:cBhvr>
                                      <p:to>
                                        <a:srgbClr val="1A3874"/>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mph" presetSubtype="2" fill="hold" nodeType="clickEffect">
                                  <p:stCondLst>
                                    <p:cond delay="0"/>
                                  </p:stCondLst>
                                  <p:childTnLst>
                                    <p:animClr clrSpc="rgb" dir="cw">
                                      <p:cBhvr override="childStyle">
                                        <p:cTn id="10" dur="1000" fill="hold"/>
                                        <p:tgtEl>
                                          <p:spTgt spid="119811">
                                            <p:txEl>
                                              <p:pRg st="1" end="1"/>
                                            </p:txEl>
                                          </p:spTgt>
                                        </p:tgtEl>
                                        <p:attrNameLst>
                                          <p:attrName>style.color</p:attrName>
                                        </p:attrNameLst>
                                      </p:cBhvr>
                                      <p:to>
                                        <a:srgbClr val="1A3874"/>
                                      </p:to>
                                    </p:animClr>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mph" presetSubtype="2" fill="hold" nodeType="clickEffect">
                                  <p:stCondLst>
                                    <p:cond delay="0"/>
                                  </p:stCondLst>
                                  <p:childTnLst>
                                    <p:animClr clrSpc="rgb" dir="cw">
                                      <p:cBhvr override="childStyle">
                                        <p:cTn id="14" dur="1000" fill="hold"/>
                                        <p:tgtEl>
                                          <p:spTgt spid="119811">
                                            <p:txEl>
                                              <p:pRg st="2" end="2"/>
                                            </p:txEl>
                                          </p:spTgt>
                                        </p:tgtEl>
                                        <p:attrNameLst>
                                          <p:attrName>style.color</p:attrName>
                                        </p:attrNameLst>
                                      </p:cBhvr>
                                      <p:to>
                                        <a:srgbClr val="1A3874"/>
                                      </p:to>
                                    </p:animClr>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mph" presetSubtype="2" fill="hold" nodeType="clickEffect">
                                  <p:stCondLst>
                                    <p:cond delay="0"/>
                                  </p:stCondLst>
                                  <p:childTnLst>
                                    <p:animClr clrSpc="rgb" dir="cw">
                                      <p:cBhvr override="childStyle">
                                        <p:cTn id="18" dur="1000" fill="hold"/>
                                        <p:tgtEl>
                                          <p:spTgt spid="119811">
                                            <p:txEl>
                                              <p:pRg st="3" end="3"/>
                                            </p:txEl>
                                          </p:spTgt>
                                        </p:tgtEl>
                                        <p:attrNameLst>
                                          <p:attrName>style.color</p:attrName>
                                        </p:attrNameLst>
                                      </p:cBhvr>
                                      <p:to>
                                        <a:srgbClr val="1A3874"/>
                                      </p:to>
                                    </p:animClr>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mph" presetSubtype="2" fill="hold" nodeType="clickEffect">
                                  <p:stCondLst>
                                    <p:cond delay="0"/>
                                  </p:stCondLst>
                                  <p:childTnLst>
                                    <p:animClr clrSpc="rgb" dir="cw">
                                      <p:cBhvr override="childStyle">
                                        <p:cTn id="22" dur="1000" fill="hold"/>
                                        <p:tgtEl>
                                          <p:spTgt spid="119811">
                                            <p:txEl>
                                              <p:pRg st="4" end="4"/>
                                            </p:txEl>
                                          </p:spTgt>
                                        </p:tgtEl>
                                        <p:attrNameLst>
                                          <p:attrName>style.color</p:attrName>
                                        </p:attrNameLst>
                                      </p:cBhvr>
                                      <p:to>
                                        <a:srgbClr val="1A3874"/>
                                      </p:to>
                                    </p:animClr>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mph" presetSubtype="2" fill="hold" nodeType="clickEffect">
                                  <p:stCondLst>
                                    <p:cond delay="0"/>
                                  </p:stCondLst>
                                  <p:childTnLst>
                                    <p:animClr clrSpc="rgb" dir="cw">
                                      <p:cBhvr override="childStyle">
                                        <p:cTn id="26" dur="1000" fill="hold"/>
                                        <p:tgtEl>
                                          <p:spTgt spid="119811">
                                            <p:txEl>
                                              <p:pRg st="5" end="5"/>
                                            </p:txEl>
                                          </p:spTgt>
                                        </p:tgtEl>
                                        <p:attrNameLst>
                                          <p:attrName>style.color</p:attrName>
                                        </p:attrNameLst>
                                      </p:cBhvr>
                                      <p:to>
                                        <a:srgbClr val="1A3874"/>
                                      </p:to>
                                    </p:animClr>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mph" presetSubtype="2" fill="hold" nodeType="clickEffect">
                                  <p:stCondLst>
                                    <p:cond delay="0"/>
                                  </p:stCondLst>
                                  <p:childTnLst>
                                    <p:animClr clrSpc="rgb" dir="cw">
                                      <p:cBhvr override="childStyle">
                                        <p:cTn id="30" dur="1000" fill="hold"/>
                                        <p:tgtEl>
                                          <p:spTgt spid="119811">
                                            <p:txEl>
                                              <p:pRg st="6" end="6"/>
                                            </p:txEl>
                                          </p:spTgt>
                                        </p:tgtEl>
                                        <p:attrNameLst>
                                          <p:attrName>style.color</p:attrName>
                                        </p:attrNameLst>
                                      </p:cBhvr>
                                      <p:to>
                                        <a:srgbClr val="1A3874"/>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ooter Placeholder 3">
            <a:extLst>
              <a:ext uri="{FF2B5EF4-FFF2-40B4-BE49-F238E27FC236}">
                <a16:creationId xmlns:a16="http://schemas.microsoft.com/office/drawing/2014/main" id="{11C1B993-B619-9AC4-6B1A-8438BC3F1A0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131075" name="Rectangle 2">
            <a:extLst>
              <a:ext uri="{FF2B5EF4-FFF2-40B4-BE49-F238E27FC236}">
                <a16:creationId xmlns:a16="http://schemas.microsoft.com/office/drawing/2014/main" id="{BAE99D47-D927-39AB-D362-640035E566C4}"/>
              </a:ext>
            </a:extLst>
          </p:cNvPr>
          <p:cNvSpPr>
            <a:spLocks noGrp="1" noChangeArrowheads="1"/>
          </p:cNvSpPr>
          <p:nvPr>
            <p:ph type="ctrTitle"/>
          </p:nvPr>
        </p:nvSpPr>
        <p:spPr>
          <a:xfrm>
            <a:off x="685800" y="1600200"/>
            <a:ext cx="7772400" cy="1143000"/>
          </a:xfrm>
        </p:spPr>
        <p:txBody>
          <a:bodyPr/>
          <a:lstStyle/>
          <a:p>
            <a:pPr eaLnBrk="1" hangingPunct="1"/>
            <a:r>
              <a:rPr lang="en-US" altLang="en-US" b="1"/>
              <a:t>Traits of Highly Adaptable People</a:t>
            </a:r>
          </a:p>
        </p:txBody>
      </p:sp>
      <p:sp>
        <p:nvSpPr>
          <p:cNvPr id="11269" name="Rectangle 5">
            <a:extLst>
              <a:ext uri="{FF2B5EF4-FFF2-40B4-BE49-F238E27FC236}">
                <a16:creationId xmlns:a16="http://schemas.microsoft.com/office/drawing/2014/main" id="{3030F15B-4358-A486-EF0E-7BED57019F8B}"/>
              </a:ext>
            </a:extLst>
          </p:cNvPr>
          <p:cNvSpPr>
            <a:spLocks noChangeArrowheads="1"/>
          </p:cNvSpPr>
          <p:nvPr/>
        </p:nvSpPr>
        <p:spPr bwMode="auto">
          <a:xfrm>
            <a:off x="228600" y="2590800"/>
            <a:ext cx="8610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0988" indent="-280988">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eaLnBrk="1" hangingPunct="1">
              <a:lnSpc>
                <a:spcPct val="120000"/>
              </a:lnSpc>
            </a:pPr>
            <a:r>
              <a:rPr lang="en-US" altLang="en-US" sz="1800" b="1"/>
              <a:t>Confidence:</a:t>
            </a:r>
            <a:r>
              <a:rPr lang="en-US" altLang="en-US" sz="1800"/>
              <a:t> the attitude of belief in one’s self, trusting your own judgment </a:t>
            </a:r>
          </a:p>
          <a:p>
            <a:pPr eaLnBrk="1" hangingPunct="1">
              <a:lnSpc>
                <a:spcPct val="120000"/>
              </a:lnSpc>
            </a:pPr>
            <a:r>
              <a:rPr lang="en-US" altLang="en-US" sz="1800" b="1"/>
              <a:t>Tolerance:</a:t>
            </a:r>
            <a:r>
              <a:rPr lang="en-US" altLang="en-US" sz="1800"/>
              <a:t> open-minded state of acceptance; willingness to defer judgment on the basis of limited time, information, or experiences</a:t>
            </a:r>
            <a:endParaRPr lang="en-US" altLang="en-US" sz="1800" b="1"/>
          </a:p>
          <a:p>
            <a:pPr eaLnBrk="1" hangingPunct="1">
              <a:lnSpc>
                <a:spcPct val="120000"/>
              </a:lnSpc>
            </a:pPr>
            <a:r>
              <a:rPr lang="en-US" altLang="en-US" sz="1800" b="1"/>
              <a:t>Empathy:</a:t>
            </a:r>
            <a:r>
              <a:rPr lang="en-US" altLang="en-US" sz="1800"/>
              <a:t> sensitivity to another’s point of view; caring approach towards others </a:t>
            </a:r>
          </a:p>
          <a:p>
            <a:pPr eaLnBrk="1" hangingPunct="1">
              <a:lnSpc>
                <a:spcPct val="120000"/>
              </a:lnSpc>
            </a:pPr>
            <a:r>
              <a:rPr lang="en-US" altLang="en-US" sz="1800" b="1"/>
              <a:t>Positive attitude:</a:t>
            </a:r>
            <a:r>
              <a:rPr lang="en-US" altLang="en-US" sz="1800"/>
              <a:t> maintaining a state of positive expectations about people and situations, including a positive state of energy in your thoughts and emotions</a:t>
            </a:r>
            <a:endParaRPr lang="en-US" altLang="en-US" sz="1800" b="1"/>
          </a:p>
          <a:p>
            <a:pPr eaLnBrk="1" hangingPunct="1">
              <a:lnSpc>
                <a:spcPct val="120000"/>
              </a:lnSpc>
            </a:pPr>
            <a:r>
              <a:rPr lang="en-US" altLang="en-US" sz="1800" b="1"/>
              <a:t>Respect for others:</a:t>
            </a:r>
            <a:r>
              <a:rPr lang="en-US" altLang="en-US" sz="1800"/>
              <a:t> desire to understand, accept, and consider both mutual and separate interests, choices and commitments</a:t>
            </a:r>
            <a:endParaRPr lang="en-US" altLang="en-US" sz="1800" b="1"/>
          </a:p>
          <a:p>
            <a:pPr eaLnBrk="1" hangingPunct="1">
              <a:lnSpc>
                <a:spcPct val="120000"/>
              </a:lnSpc>
            </a:pPr>
            <a:r>
              <a:rPr lang="en-US" altLang="en-US" sz="1800" b="1"/>
              <a:t>Cooperation:</a:t>
            </a:r>
            <a:r>
              <a:rPr lang="en-US" altLang="en-US" sz="1800"/>
              <a:t> the desire to work with people to develop win-win results</a:t>
            </a:r>
            <a:endParaRPr lang="en-US" altLang="en-US" sz="1800" b="1"/>
          </a:p>
          <a:p>
            <a:pPr eaLnBrk="1" hangingPunct="1">
              <a:lnSpc>
                <a:spcPct val="120000"/>
              </a:lnSpc>
            </a:pPr>
            <a:r>
              <a:rPr lang="en-US" altLang="en-US" sz="1800" b="1"/>
              <a:t>Approachable:</a:t>
            </a:r>
            <a:r>
              <a:rPr lang="en-US" altLang="en-US" sz="1800"/>
              <a:t> open to discussions of events, ideas and feelings with others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11269">
                                            <p:txEl>
                                              <p:pRg st="0" end="0"/>
                                            </p:txEl>
                                          </p:spTgt>
                                        </p:tgtEl>
                                        <p:attrNameLst>
                                          <p:attrName>style.color</p:attrName>
                                        </p:attrNameLst>
                                      </p:cBhvr>
                                      <p:to>
                                        <a:srgbClr val="1A3874"/>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mph" presetSubtype="2" fill="hold" nodeType="clickEffect">
                                  <p:stCondLst>
                                    <p:cond delay="0"/>
                                  </p:stCondLst>
                                  <p:childTnLst>
                                    <p:animClr clrSpc="rgb" dir="cw">
                                      <p:cBhvr override="childStyle">
                                        <p:cTn id="10" dur="1000" fill="hold"/>
                                        <p:tgtEl>
                                          <p:spTgt spid="11269">
                                            <p:txEl>
                                              <p:pRg st="1" end="1"/>
                                            </p:txEl>
                                          </p:spTgt>
                                        </p:tgtEl>
                                        <p:attrNameLst>
                                          <p:attrName>style.color</p:attrName>
                                        </p:attrNameLst>
                                      </p:cBhvr>
                                      <p:to>
                                        <a:srgbClr val="1A3874"/>
                                      </p:to>
                                    </p:animClr>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mph" presetSubtype="2" fill="hold" nodeType="clickEffect">
                                  <p:stCondLst>
                                    <p:cond delay="0"/>
                                  </p:stCondLst>
                                  <p:childTnLst>
                                    <p:animClr clrSpc="rgb" dir="cw">
                                      <p:cBhvr override="childStyle">
                                        <p:cTn id="14" dur="1000" fill="hold"/>
                                        <p:tgtEl>
                                          <p:spTgt spid="11269">
                                            <p:txEl>
                                              <p:pRg st="2" end="2"/>
                                            </p:txEl>
                                          </p:spTgt>
                                        </p:tgtEl>
                                        <p:attrNameLst>
                                          <p:attrName>style.color</p:attrName>
                                        </p:attrNameLst>
                                      </p:cBhvr>
                                      <p:to>
                                        <a:srgbClr val="1A3874"/>
                                      </p:to>
                                    </p:animClr>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mph" presetSubtype="2" fill="hold" nodeType="clickEffect">
                                  <p:stCondLst>
                                    <p:cond delay="0"/>
                                  </p:stCondLst>
                                  <p:childTnLst>
                                    <p:animClr clrSpc="rgb" dir="cw">
                                      <p:cBhvr override="childStyle">
                                        <p:cTn id="18" dur="1000" fill="hold"/>
                                        <p:tgtEl>
                                          <p:spTgt spid="11269">
                                            <p:txEl>
                                              <p:pRg st="3" end="3"/>
                                            </p:txEl>
                                          </p:spTgt>
                                        </p:tgtEl>
                                        <p:attrNameLst>
                                          <p:attrName>style.color</p:attrName>
                                        </p:attrNameLst>
                                      </p:cBhvr>
                                      <p:to>
                                        <a:srgbClr val="1A3874"/>
                                      </p:to>
                                    </p:animClr>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mph" presetSubtype="2" fill="hold" nodeType="clickEffect">
                                  <p:stCondLst>
                                    <p:cond delay="0"/>
                                  </p:stCondLst>
                                  <p:childTnLst>
                                    <p:animClr clrSpc="rgb" dir="cw">
                                      <p:cBhvr override="childStyle">
                                        <p:cTn id="22" dur="1000" fill="hold"/>
                                        <p:tgtEl>
                                          <p:spTgt spid="11269">
                                            <p:txEl>
                                              <p:pRg st="4" end="4"/>
                                            </p:txEl>
                                          </p:spTgt>
                                        </p:tgtEl>
                                        <p:attrNameLst>
                                          <p:attrName>style.color</p:attrName>
                                        </p:attrNameLst>
                                      </p:cBhvr>
                                      <p:to>
                                        <a:srgbClr val="1A3874"/>
                                      </p:to>
                                    </p:animClr>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mph" presetSubtype="2" fill="hold" nodeType="clickEffect">
                                  <p:stCondLst>
                                    <p:cond delay="0"/>
                                  </p:stCondLst>
                                  <p:childTnLst>
                                    <p:animClr clrSpc="rgb" dir="cw">
                                      <p:cBhvr override="childStyle">
                                        <p:cTn id="26" dur="1000" fill="hold"/>
                                        <p:tgtEl>
                                          <p:spTgt spid="11269">
                                            <p:txEl>
                                              <p:pRg st="5" end="5"/>
                                            </p:txEl>
                                          </p:spTgt>
                                        </p:tgtEl>
                                        <p:attrNameLst>
                                          <p:attrName>style.color</p:attrName>
                                        </p:attrNameLst>
                                      </p:cBhvr>
                                      <p:to>
                                        <a:srgbClr val="1A3874"/>
                                      </p:to>
                                    </p:animClr>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mph" presetSubtype="2" fill="hold" nodeType="clickEffect">
                                  <p:stCondLst>
                                    <p:cond delay="0"/>
                                  </p:stCondLst>
                                  <p:childTnLst>
                                    <p:animClr clrSpc="rgb" dir="cw">
                                      <p:cBhvr override="childStyle">
                                        <p:cTn id="30" dur="1000" fill="hold"/>
                                        <p:tgtEl>
                                          <p:spTgt spid="11269">
                                            <p:txEl>
                                              <p:pRg st="6" end="6"/>
                                            </p:txEl>
                                          </p:spTgt>
                                        </p:tgtEl>
                                        <p:attrNameLst>
                                          <p:attrName>style.color</p:attrName>
                                        </p:attrNameLst>
                                      </p:cBhvr>
                                      <p:to>
                                        <a:srgbClr val="1A3874"/>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Footer Placeholder 3">
            <a:extLst>
              <a:ext uri="{FF2B5EF4-FFF2-40B4-BE49-F238E27FC236}">
                <a16:creationId xmlns:a16="http://schemas.microsoft.com/office/drawing/2014/main" id="{62C1BB3F-80CB-42A6-020E-959C3FDB856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132099" name="Rectangle 2">
            <a:extLst>
              <a:ext uri="{FF2B5EF4-FFF2-40B4-BE49-F238E27FC236}">
                <a16:creationId xmlns:a16="http://schemas.microsoft.com/office/drawing/2014/main" id="{688EC471-4CFA-B272-005E-431E2625FE12}"/>
              </a:ext>
            </a:extLst>
          </p:cNvPr>
          <p:cNvSpPr>
            <a:spLocks noGrp="1" noChangeArrowheads="1"/>
          </p:cNvSpPr>
          <p:nvPr>
            <p:ph type="ctrTitle"/>
          </p:nvPr>
        </p:nvSpPr>
        <p:spPr>
          <a:xfrm>
            <a:off x="685800" y="1600200"/>
            <a:ext cx="7772400" cy="1143000"/>
          </a:xfrm>
        </p:spPr>
        <p:txBody>
          <a:bodyPr/>
          <a:lstStyle/>
          <a:p>
            <a:pPr eaLnBrk="1" hangingPunct="1"/>
            <a:r>
              <a:rPr lang="en-US" altLang="en-US" b="1"/>
              <a:t>Attributes of High Adaptors</a:t>
            </a:r>
          </a:p>
        </p:txBody>
      </p:sp>
      <p:sp>
        <p:nvSpPr>
          <p:cNvPr id="86019" name="Rectangle 3">
            <a:extLst>
              <a:ext uri="{FF2B5EF4-FFF2-40B4-BE49-F238E27FC236}">
                <a16:creationId xmlns:a16="http://schemas.microsoft.com/office/drawing/2014/main" id="{73F67CFB-FE3F-77F2-D0F3-06BB2892FB9C}"/>
              </a:ext>
            </a:extLst>
          </p:cNvPr>
          <p:cNvSpPr>
            <a:spLocks noChangeArrowheads="1"/>
          </p:cNvSpPr>
          <p:nvPr/>
        </p:nvSpPr>
        <p:spPr bwMode="auto">
          <a:xfrm>
            <a:off x="228600" y="2438400"/>
            <a:ext cx="8610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3550" indent="-350838">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eaLnBrk="1" hangingPunct="1"/>
            <a:r>
              <a:rPr lang="en-US" altLang="en-US" sz="1800" b="1"/>
              <a:t>Resilience: </a:t>
            </a:r>
            <a:r>
              <a:rPr lang="en-US" altLang="en-US" sz="1800"/>
              <a:t>learning how to cope in spite of setbacks, barriers, or limited resources; willingness to continue practicing, growing and learning</a:t>
            </a:r>
          </a:p>
          <a:p>
            <a:pPr eaLnBrk="1" hangingPunct="1"/>
            <a:r>
              <a:rPr lang="en-US" altLang="en-US" sz="1800" b="1"/>
              <a:t>Vision: </a:t>
            </a:r>
            <a:r>
              <a:rPr lang="en-US" altLang="en-US" sz="1800"/>
              <a:t>foresight, creativity, and imagination</a:t>
            </a:r>
          </a:p>
          <a:p>
            <a:pPr eaLnBrk="1" hangingPunct="1"/>
            <a:r>
              <a:rPr lang="en-US" altLang="en-US" sz="1800" b="1"/>
              <a:t>Attentiveness: </a:t>
            </a:r>
            <a:r>
              <a:rPr lang="en-US" altLang="en-US" sz="1800"/>
              <a:t>being mindful and aware of stimuli in the environment; reality-focused to conditions, events, and patterns</a:t>
            </a:r>
          </a:p>
          <a:p>
            <a:pPr eaLnBrk="1" hangingPunct="1"/>
            <a:r>
              <a:rPr lang="en-US" altLang="en-US" sz="1800" b="1"/>
              <a:t>Competence: </a:t>
            </a:r>
            <a:r>
              <a:rPr lang="en-US" altLang="en-US" sz="1800"/>
              <a:t>capability of managing tasks and being knowledgeable about required subjects and people; including use and updating of appropriate abilities</a:t>
            </a:r>
          </a:p>
          <a:p>
            <a:pPr eaLnBrk="1" hangingPunct="1"/>
            <a:r>
              <a:rPr lang="en-US" altLang="en-US" sz="1800" b="1"/>
              <a:t>Self-correction: </a:t>
            </a:r>
            <a:r>
              <a:rPr lang="en-US" altLang="en-US" sz="1800"/>
              <a:t>able to initiate and evaluate your own behaviors, seeking feedback; characterized by a problem-solving mindset and approach to matters</a:t>
            </a:r>
          </a:p>
          <a:p>
            <a:pPr eaLnBrk="1" hangingPunct="1"/>
            <a:r>
              <a:rPr lang="en-US" altLang="en-US" sz="1800" b="1"/>
              <a:t>Objectiveness:</a:t>
            </a:r>
            <a:r>
              <a:rPr lang="en-US" altLang="en-US" sz="1800"/>
              <a:t> ability to deal with facts and make decisions rationally </a:t>
            </a:r>
          </a:p>
          <a:p>
            <a:pPr eaLnBrk="1" hangingPunct="1"/>
            <a:r>
              <a:rPr lang="en-US" altLang="en-US" sz="1800" b="1"/>
              <a:t>Tactfulness:</a:t>
            </a:r>
            <a:r>
              <a:rPr lang="en-US" altLang="en-US" sz="1800"/>
              <a:t> being able to give people feedback in a kind, gentle manner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86019">
                                            <p:txEl>
                                              <p:pRg st="0" end="0"/>
                                            </p:txEl>
                                          </p:spTgt>
                                        </p:tgtEl>
                                        <p:attrNameLst>
                                          <p:attrName>style.color</p:attrName>
                                        </p:attrNameLst>
                                      </p:cBhvr>
                                      <p:to>
                                        <a:srgbClr val="1A3874"/>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mph" presetSubtype="2" fill="hold" nodeType="clickEffect">
                                  <p:stCondLst>
                                    <p:cond delay="0"/>
                                  </p:stCondLst>
                                  <p:childTnLst>
                                    <p:animClr clrSpc="rgb" dir="cw">
                                      <p:cBhvr override="childStyle">
                                        <p:cTn id="10" dur="1000" fill="hold"/>
                                        <p:tgtEl>
                                          <p:spTgt spid="86019">
                                            <p:txEl>
                                              <p:pRg st="1" end="1"/>
                                            </p:txEl>
                                          </p:spTgt>
                                        </p:tgtEl>
                                        <p:attrNameLst>
                                          <p:attrName>style.color</p:attrName>
                                        </p:attrNameLst>
                                      </p:cBhvr>
                                      <p:to>
                                        <a:srgbClr val="1A3874"/>
                                      </p:to>
                                    </p:animClr>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mph" presetSubtype="2" fill="hold" nodeType="clickEffect">
                                  <p:stCondLst>
                                    <p:cond delay="0"/>
                                  </p:stCondLst>
                                  <p:childTnLst>
                                    <p:animClr clrSpc="rgb" dir="cw">
                                      <p:cBhvr override="childStyle">
                                        <p:cTn id="14" dur="1000" fill="hold"/>
                                        <p:tgtEl>
                                          <p:spTgt spid="86019">
                                            <p:txEl>
                                              <p:pRg st="2" end="2"/>
                                            </p:txEl>
                                          </p:spTgt>
                                        </p:tgtEl>
                                        <p:attrNameLst>
                                          <p:attrName>style.color</p:attrName>
                                        </p:attrNameLst>
                                      </p:cBhvr>
                                      <p:to>
                                        <a:srgbClr val="1A3874"/>
                                      </p:to>
                                    </p:animClr>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mph" presetSubtype="2" fill="hold" nodeType="clickEffect">
                                  <p:stCondLst>
                                    <p:cond delay="0"/>
                                  </p:stCondLst>
                                  <p:childTnLst>
                                    <p:animClr clrSpc="rgb" dir="cw">
                                      <p:cBhvr override="childStyle">
                                        <p:cTn id="18" dur="1000" fill="hold"/>
                                        <p:tgtEl>
                                          <p:spTgt spid="86019">
                                            <p:txEl>
                                              <p:pRg st="3" end="3"/>
                                            </p:txEl>
                                          </p:spTgt>
                                        </p:tgtEl>
                                        <p:attrNameLst>
                                          <p:attrName>style.color</p:attrName>
                                        </p:attrNameLst>
                                      </p:cBhvr>
                                      <p:to>
                                        <a:srgbClr val="1A3874"/>
                                      </p:to>
                                    </p:animClr>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mph" presetSubtype="2" fill="hold" nodeType="clickEffect">
                                  <p:stCondLst>
                                    <p:cond delay="0"/>
                                  </p:stCondLst>
                                  <p:childTnLst>
                                    <p:animClr clrSpc="rgb" dir="cw">
                                      <p:cBhvr override="childStyle">
                                        <p:cTn id="22" dur="1000" fill="hold"/>
                                        <p:tgtEl>
                                          <p:spTgt spid="86019">
                                            <p:txEl>
                                              <p:pRg st="4" end="4"/>
                                            </p:txEl>
                                          </p:spTgt>
                                        </p:tgtEl>
                                        <p:attrNameLst>
                                          <p:attrName>style.color</p:attrName>
                                        </p:attrNameLst>
                                      </p:cBhvr>
                                      <p:to>
                                        <a:srgbClr val="1A3874"/>
                                      </p:to>
                                    </p:animClr>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mph" presetSubtype="2" fill="hold" nodeType="clickEffect">
                                  <p:stCondLst>
                                    <p:cond delay="0"/>
                                  </p:stCondLst>
                                  <p:childTnLst>
                                    <p:animClr clrSpc="rgb" dir="cw">
                                      <p:cBhvr override="childStyle">
                                        <p:cTn id="26" dur="1000" fill="hold"/>
                                        <p:tgtEl>
                                          <p:spTgt spid="86019">
                                            <p:txEl>
                                              <p:pRg st="5" end="5"/>
                                            </p:txEl>
                                          </p:spTgt>
                                        </p:tgtEl>
                                        <p:attrNameLst>
                                          <p:attrName>style.color</p:attrName>
                                        </p:attrNameLst>
                                      </p:cBhvr>
                                      <p:to>
                                        <a:srgbClr val="1A3874"/>
                                      </p:to>
                                    </p:animClr>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mph" presetSubtype="2" fill="hold" nodeType="clickEffect">
                                  <p:stCondLst>
                                    <p:cond delay="0"/>
                                  </p:stCondLst>
                                  <p:childTnLst>
                                    <p:animClr clrSpc="rgb" dir="cw">
                                      <p:cBhvr override="childStyle">
                                        <p:cTn id="30" dur="1000" fill="hold"/>
                                        <p:tgtEl>
                                          <p:spTgt spid="86019">
                                            <p:txEl>
                                              <p:pRg st="6" end="6"/>
                                            </p:txEl>
                                          </p:spTgt>
                                        </p:tgtEl>
                                        <p:attrNameLst>
                                          <p:attrName>style.color</p:attrName>
                                        </p:attrNameLst>
                                      </p:cBhvr>
                                      <p:to>
                                        <a:srgbClr val="1A3874"/>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Footer Placeholder 1">
            <a:extLst>
              <a:ext uri="{FF2B5EF4-FFF2-40B4-BE49-F238E27FC236}">
                <a16:creationId xmlns:a16="http://schemas.microsoft.com/office/drawing/2014/main" id="{608380BE-DF8D-423E-AF22-F51EAC6E60C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pic>
        <p:nvPicPr>
          <p:cNvPr id="133123" name="Picture 2" descr="styles-NONE">
            <a:extLst>
              <a:ext uri="{FF2B5EF4-FFF2-40B4-BE49-F238E27FC236}">
                <a16:creationId xmlns:a16="http://schemas.microsoft.com/office/drawing/2014/main" id="{09CED33E-F3C3-8CB4-B320-07D397CF23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4" name="Rectangle 3">
            <a:extLst>
              <a:ext uri="{FF2B5EF4-FFF2-40B4-BE49-F238E27FC236}">
                <a16:creationId xmlns:a16="http://schemas.microsoft.com/office/drawing/2014/main" id="{4719375E-F7C3-1D5F-963C-9F36960376E3}"/>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133125" name="Text Box 4">
            <a:extLst>
              <a:ext uri="{FF2B5EF4-FFF2-40B4-BE49-F238E27FC236}">
                <a16:creationId xmlns:a16="http://schemas.microsoft.com/office/drawing/2014/main" id="{8F1FD351-A579-79EE-268C-BF1C49078906}"/>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cs typeface="Arial" panose="020B0604020202020204" pitchFamily="34" charset="0"/>
              </a:rPr>
              <a:t>Their Natural Strengths…</a:t>
            </a:r>
          </a:p>
        </p:txBody>
      </p:sp>
      <p:sp>
        <p:nvSpPr>
          <p:cNvPr id="206853" name="Rectangle 5">
            <a:extLst>
              <a:ext uri="{FF2B5EF4-FFF2-40B4-BE49-F238E27FC236}">
                <a16:creationId xmlns:a16="http://schemas.microsoft.com/office/drawing/2014/main" id="{57DA558D-FC24-C795-5BBE-AFFA5C878DCA}"/>
              </a:ext>
            </a:extLst>
          </p:cNvPr>
          <p:cNvSpPr>
            <a:spLocks noChangeArrowheads="1"/>
          </p:cNvSpPr>
          <p:nvPr/>
        </p:nvSpPr>
        <p:spPr bwMode="auto">
          <a:xfrm>
            <a:off x="481013" y="2636838"/>
            <a:ext cx="4471987" cy="1409700"/>
          </a:xfrm>
          <a:prstGeom prst="rect">
            <a:avLst/>
          </a:prstGeom>
          <a:noFill/>
          <a:ln w="12700">
            <a:noFill/>
            <a:miter lim="800000"/>
            <a:headEnd/>
            <a:tailEnd/>
          </a:ln>
          <a:effectLst/>
        </p:spPr>
        <p:txBody>
          <a:bodyPr wrap="none" lIns="19050" tIns="26988" rIns="19050" bIns="26988"/>
          <a:lstStyle/>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Patience</a:t>
            </a:r>
          </a:p>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Perseverance</a:t>
            </a:r>
          </a:p>
        </p:txBody>
      </p:sp>
      <p:sp>
        <p:nvSpPr>
          <p:cNvPr id="206854" name="Rectangle 6">
            <a:extLst>
              <a:ext uri="{FF2B5EF4-FFF2-40B4-BE49-F238E27FC236}">
                <a16:creationId xmlns:a16="http://schemas.microsoft.com/office/drawing/2014/main" id="{6D741EC4-6B73-5AD3-9C8E-D6B3ABBF0D83}"/>
              </a:ext>
            </a:extLst>
          </p:cNvPr>
          <p:cNvSpPr>
            <a:spLocks noChangeArrowheads="1"/>
          </p:cNvSpPr>
          <p:nvPr/>
        </p:nvSpPr>
        <p:spPr bwMode="auto">
          <a:xfrm>
            <a:off x="481013" y="5181600"/>
            <a:ext cx="413385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8" rIns="19050" bIns="26988"/>
          <a:lstStyle>
            <a:lvl1pPr>
              <a:spcBef>
                <a:spcPct val="20000"/>
              </a:spcBef>
              <a:buChar char="•"/>
              <a:tabLst>
                <a:tab pos="457200" algn="l"/>
                <a:tab pos="914400" algn="l"/>
                <a:tab pos="1371600" algn="l"/>
              </a:tabLst>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457200" algn="l"/>
                <a:tab pos="914400" algn="l"/>
                <a:tab pos="1371600" algn="l"/>
              </a:tabLst>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457200" algn="l"/>
                <a:tab pos="914400" algn="l"/>
                <a:tab pos="1371600" algn="l"/>
              </a:tabLst>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9pPr>
          </a:lstStyle>
          <a:p>
            <a:pPr>
              <a:lnSpc>
                <a:spcPts val="4500"/>
              </a:lnSpc>
              <a:spcBef>
                <a:spcPct val="0"/>
              </a:spcBef>
              <a:buClr>
                <a:srgbClr val="FFFFFF"/>
              </a:buClr>
              <a:buFontTx/>
              <a:buNone/>
            </a:pPr>
            <a:r>
              <a:rPr lang="en-US" altLang="en-US" sz="3400" b="1">
                <a:solidFill>
                  <a:schemeClr val="tx1"/>
                </a:solidFill>
              </a:rPr>
              <a:t>Inventiveness</a:t>
            </a:r>
          </a:p>
          <a:p>
            <a:pPr>
              <a:lnSpc>
                <a:spcPts val="4500"/>
              </a:lnSpc>
              <a:spcBef>
                <a:spcPct val="0"/>
              </a:spcBef>
              <a:buClr>
                <a:srgbClr val="FFFFFF"/>
              </a:buClr>
              <a:buFontTx/>
              <a:buNone/>
            </a:pPr>
            <a:r>
              <a:rPr lang="en-US" altLang="en-US" sz="3400" b="1">
                <a:solidFill>
                  <a:schemeClr val="tx1"/>
                </a:solidFill>
              </a:rPr>
              <a:t>Accuracy</a:t>
            </a:r>
          </a:p>
        </p:txBody>
      </p:sp>
      <p:sp>
        <p:nvSpPr>
          <p:cNvPr id="206855" name="Rectangle 7">
            <a:extLst>
              <a:ext uri="{FF2B5EF4-FFF2-40B4-BE49-F238E27FC236}">
                <a16:creationId xmlns:a16="http://schemas.microsoft.com/office/drawing/2014/main" id="{EF9BDC41-8FE4-46FA-0BB0-8C3018799428}"/>
              </a:ext>
            </a:extLst>
          </p:cNvPr>
          <p:cNvSpPr>
            <a:spLocks noChangeArrowheads="1"/>
          </p:cNvSpPr>
          <p:nvPr/>
        </p:nvSpPr>
        <p:spPr bwMode="auto">
          <a:xfrm>
            <a:off x="5435600" y="2636838"/>
            <a:ext cx="4546600" cy="1409700"/>
          </a:xfrm>
          <a:prstGeom prst="rect">
            <a:avLst/>
          </a:prstGeom>
          <a:noFill/>
          <a:ln w="12700">
            <a:noFill/>
            <a:miter lim="800000"/>
            <a:headEnd/>
            <a:tailEnd/>
          </a:ln>
          <a:effectLst/>
        </p:spPr>
        <p:txBody>
          <a:bodyPr wrap="none" lIns="19050" tIns="26988" rIns="19050" bIns="26988"/>
          <a:lstStyle/>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Persuasiveness</a:t>
            </a:r>
          </a:p>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Sociability</a:t>
            </a:r>
          </a:p>
        </p:txBody>
      </p:sp>
      <p:sp>
        <p:nvSpPr>
          <p:cNvPr id="206856" name="Rectangle 8">
            <a:extLst>
              <a:ext uri="{FF2B5EF4-FFF2-40B4-BE49-F238E27FC236}">
                <a16:creationId xmlns:a16="http://schemas.microsoft.com/office/drawing/2014/main" id="{FE4A4061-AF1D-9509-E6C1-690B6E39703B}"/>
              </a:ext>
            </a:extLst>
          </p:cNvPr>
          <p:cNvSpPr>
            <a:spLocks noChangeArrowheads="1"/>
          </p:cNvSpPr>
          <p:nvPr/>
        </p:nvSpPr>
        <p:spPr bwMode="auto">
          <a:xfrm>
            <a:off x="5435600" y="5181600"/>
            <a:ext cx="4044950" cy="1411288"/>
          </a:xfrm>
          <a:prstGeom prst="rect">
            <a:avLst/>
          </a:prstGeom>
          <a:noFill/>
          <a:ln w="12700">
            <a:noFill/>
            <a:miter lim="800000"/>
            <a:headEnd/>
            <a:tailEnd/>
          </a:ln>
          <a:effectLst/>
        </p:spPr>
        <p:txBody>
          <a:bodyPr wrap="none" lIns="19050" tIns="26988" rIns="19050" bIns="26988"/>
          <a:lstStyle/>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Administration</a:t>
            </a:r>
          </a:p>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Delegation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6856"/>
                                        </p:tgtEl>
                                        <p:attrNameLst>
                                          <p:attrName>style.visibility</p:attrName>
                                        </p:attrNameLst>
                                      </p:cBhvr>
                                      <p:to>
                                        <p:strVal val="visible"/>
                                      </p:to>
                                    </p:set>
                                    <p:animEffect transition="in" filter="fade">
                                      <p:cBhvr>
                                        <p:cTn id="7" dur="500"/>
                                        <p:tgtEl>
                                          <p:spTgt spid="2068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6855"/>
                                        </p:tgtEl>
                                        <p:attrNameLst>
                                          <p:attrName>style.visibility</p:attrName>
                                        </p:attrNameLst>
                                      </p:cBhvr>
                                      <p:to>
                                        <p:strVal val="visible"/>
                                      </p:to>
                                    </p:set>
                                    <p:animEffect transition="in" filter="fade">
                                      <p:cBhvr>
                                        <p:cTn id="12" dur="500"/>
                                        <p:tgtEl>
                                          <p:spTgt spid="2068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06853"/>
                                        </p:tgtEl>
                                        <p:attrNameLst>
                                          <p:attrName>style.visibility</p:attrName>
                                        </p:attrNameLst>
                                      </p:cBhvr>
                                      <p:to>
                                        <p:strVal val="visible"/>
                                      </p:to>
                                    </p:set>
                                    <p:animEffect transition="in" filter="fade">
                                      <p:cBhvr>
                                        <p:cTn id="17" dur="500"/>
                                        <p:tgtEl>
                                          <p:spTgt spid="2068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06854"/>
                                        </p:tgtEl>
                                        <p:attrNameLst>
                                          <p:attrName>style.visibility</p:attrName>
                                        </p:attrNameLst>
                                      </p:cBhvr>
                                      <p:to>
                                        <p:strVal val="visible"/>
                                      </p:to>
                                    </p:set>
                                    <p:animEffect transition="in" filter="fade">
                                      <p:cBhvr>
                                        <p:cTn id="22" dur="500"/>
                                        <p:tgtEl>
                                          <p:spTgt spid="206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3" grpId="0"/>
      <p:bldP spid="206854" grpId="0"/>
      <p:bldP spid="206855" grpId="0"/>
      <p:bldP spid="2068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a:extLst>
              <a:ext uri="{FF2B5EF4-FFF2-40B4-BE49-F238E27FC236}">
                <a16:creationId xmlns:a16="http://schemas.microsoft.com/office/drawing/2014/main" id="{B8D7B27E-A7C8-9A5A-5113-EC11D75BFA0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26627" name="Rectangle 2">
            <a:extLst>
              <a:ext uri="{FF2B5EF4-FFF2-40B4-BE49-F238E27FC236}">
                <a16:creationId xmlns:a16="http://schemas.microsoft.com/office/drawing/2014/main" id="{7188AFBA-4B40-4ACE-70CD-D5867B2D98D4}"/>
              </a:ext>
            </a:extLst>
          </p:cNvPr>
          <p:cNvSpPr>
            <a:spLocks noGrp="1" noChangeArrowheads="1"/>
          </p:cNvSpPr>
          <p:nvPr>
            <p:ph type="title"/>
          </p:nvPr>
        </p:nvSpPr>
        <p:spPr>
          <a:xfrm>
            <a:off x="228600" y="1828800"/>
            <a:ext cx="8686800" cy="762000"/>
          </a:xfrm>
        </p:spPr>
        <p:txBody>
          <a:bodyPr/>
          <a:lstStyle/>
          <a:p>
            <a:pPr eaLnBrk="1" hangingPunct="1"/>
            <a:br>
              <a:rPr lang="en-US" altLang="en-US"/>
            </a:br>
            <a:r>
              <a:rPr lang="en-US" altLang="en-US" b="1">
                <a:latin typeface="Arial" panose="020B0604020202020204" pitchFamily="34" charset="0"/>
              </a:rPr>
              <a:t>“</a:t>
            </a:r>
            <a:r>
              <a:rPr lang="en-US" altLang="en-US" b="1"/>
              <a:t>The Golden Rule</a:t>
            </a:r>
            <a:r>
              <a:rPr lang="en-US" altLang="en-US" b="1">
                <a:latin typeface="Arial" panose="020B0604020202020204" pitchFamily="34" charset="0"/>
              </a:rPr>
              <a:t>”</a:t>
            </a:r>
            <a:endParaRPr lang="en-US" altLang="en-US" b="1"/>
          </a:p>
        </p:txBody>
      </p:sp>
      <p:sp>
        <p:nvSpPr>
          <p:cNvPr id="48131" name="Rectangle 3">
            <a:extLst>
              <a:ext uri="{FF2B5EF4-FFF2-40B4-BE49-F238E27FC236}">
                <a16:creationId xmlns:a16="http://schemas.microsoft.com/office/drawing/2014/main" id="{EDFB602D-0105-96B1-9CD5-947C109842C8}"/>
              </a:ext>
            </a:extLst>
          </p:cNvPr>
          <p:cNvSpPr>
            <a:spLocks noGrp="1" noChangeArrowheads="1"/>
          </p:cNvSpPr>
          <p:nvPr>
            <p:ph type="body" idx="1"/>
          </p:nvPr>
        </p:nvSpPr>
        <p:spPr>
          <a:xfrm>
            <a:off x="381000" y="3124200"/>
            <a:ext cx="8382000" cy="3048000"/>
          </a:xfrm>
        </p:spPr>
        <p:txBody>
          <a:bodyPr/>
          <a:lstStyle/>
          <a:p>
            <a:pPr algn="ctr" eaLnBrk="1" hangingPunct="1">
              <a:buFontTx/>
              <a:buNone/>
            </a:pPr>
            <a:r>
              <a:rPr lang="en-US" altLang="en-US" sz="2800">
                <a:solidFill>
                  <a:srgbClr val="A50021"/>
                </a:solidFill>
              </a:rPr>
              <a:t>“Do Unto Others as You Want Done Unto You”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2000"/>
                                        <p:tgtEl>
                                          <p:spTgt spid="481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Footer Placeholder 1">
            <a:extLst>
              <a:ext uri="{FF2B5EF4-FFF2-40B4-BE49-F238E27FC236}">
                <a16:creationId xmlns:a16="http://schemas.microsoft.com/office/drawing/2014/main" id="{6388E119-6A57-89B8-93A3-467E5E1E535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pic>
        <p:nvPicPr>
          <p:cNvPr id="135171" name="Picture 2" descr="styles-NONE">
            <a:extLst>
              <a:ext uri="{FF2B5EF4-FFF2-40B4-BE49-F238E27FC236}">
                <a16:creationId xmlns:a16="http://schemas.microsoft.com/office/drawing/2014/main" id="{C7D874D9-D4D1-A3D8-8E28-6292A8E710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2" name="Rectangle 3">
            <a:extLst>
              <a:ext uri="{FF2B5EF4-FFF2-40B4-BE49-F238E27FC236}">
                <a16:creationId xmlns:a16="http://schemas.microsoft.com/office/drawing/2014/main" id="{8EE5C80C-5C0C-CDF3-B55E-8B089BCE28DD}"/>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135173" name="Text Box 4">
            <a:extLst>
              <a:ext uri="{FF2B5EF4-FFF2-40B4-BE49-F238E27FC236}">
                <a16:creationId xmlns:a16="http://schemas.microsoft.com/office/drawing/2014/main" id="{028403F6-9DF5-B35F-0E33-1B38648922CA}"/>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cs typeface="Arial" panose="020B0604020202020204" pitchFamily="34" charset="0"/>
              </a:rPr>
              <a:t>Overextension of Strengths…</a:t>
            </a:r>
          </a:p>
        </p:txBody>
      </p:sp>
      <p:sp>
        <p:nvSpPr>
          <p:cNvPr id="208901" name="Rectangle 5">
            <a:extLst>
              <a:ext uri="{FF2B5EF4-FFF2-40B4-BE49-F238E27FC236}">
                <a16:creationId xmlns:a16="http://schemas.microsoft.com/office/drawing/2014/main" id="{4DD6B859-F5D0-FEF7-AE22-5827B22B135A}"/>
              </a:ext>
            </a:extLst>
          </p:cNvPr>
          <p:cNvSpPr>
            <a:spLocks noChangeArrowheads="1"/>
          </p:cNvSpPr>
          <p:nvPr/>
        </p:nvSpPr>
        <p:spPr bwMode="auto">
          <a:xfrm>
            <a:off x="176213" y="3238500"/>
            <a:ext cx="4471987" cy="1409700"/>
          </a:xfrm>
          <a:prstGeom prst="rect">
            <a:avLst/>
          </a:prstGeom>
          <a:noFill/>
          <a:ln w="12700">
            <a:noFill/>
            <a:miter lim="800000"/>
            <a:headEnd/>
            <a:tailEnd/>
          </a:ln>
          <a:effectLst/>
        </p:spPr>
        <p:txBody>
          <a:bodyPr wrap="none" lIns="19050" tIns="26988" rIns="19050" bIns="26988"/>
          <a:lstStyle/>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Agrees too much</a:t>
            </a:r>
          </a:p>
        </p:txBody>
      </p:sp>
      <p:sp>
        <p:nvSpPr>
          <p:cNvPr id="208902" name="Rectangle 6">
            <a:extLst>
              <a:ext uri="{FF2B5EF4-FFF2-40B4-BE49-F238E27FC236}">
                <a16:creationId xmlns:a16="http://schemas.microsoft.com/office/drawing/2014/main" id="{68206409-F27C-307B-F653-C6903D2ED436}"/>
              </a:ext>
            </a:extLst>
          </p:cNvPr>
          <p:cNvSpPr>
            <a:spLocks noChangeArrowheads="1"/>
          </p:cNvSpPr>
          <p:nvPr/>
        </p:nvSpPr>
        <p:spPr bwMode="auto">
          <a:xfrm>
            <a:off x="176213" y="5370513"/>
            <a:ext cx="4133850"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8" rIns="19050" bIns="26988"/>
          <a:lstStyle>
            <a:lvl1pPr>
              <a:spcBef>
                <a:spcPct val="20000"/>
              </a:spcBef>
              <a:buChar char="•"/>
              <a:tabLst>
                <a:tab pos="457200" algn="l"/>
                <a:tab pos="914400" algn="l"/>
                <a:tab pos="1371600" algn="l"/>
              </a:tabLst>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457200" algn="l"/>
                <a:tab pos="914400" algn="l"/>
                <a:tab pos="1371600" algn="l"/>
              </a:tabLst>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457200" algn="l"/>
                <a:tab pos="914400" algn="l"/>
                <a:tab pos="1371600" algn="l"/>
              </a:tabLst>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9pPr>
          </a:lstStyle>
          <a:p>
            <a:pPr>
              <a:lnSpc>
                <a:spcPts val="4500"/>
              </a:lnSpc>
              <a:spcBef>
                <a:spcPct val="0"/>
              </a:spcBef>
              <a:buClr>
                <a:srgbClr val="FFFFFF"/>
              </a:buClr>
              <a:buFontTx/>
              <a:buNone/>
            </a:pPr>
            <a:r>
              <a:rPr lang="en-US" altLang="en-US" sz="3400" b="1">
                <a:solidFill>
                  <a:schemeClr val="tx1"/>
                </a:solidFill>
              </a:rPr>
              <a:t>Questions too much</a:t>
            </a:r>
          </a:p>
        </p:txBody>
      </p:sp>
      <p:sp>
        <p:nvSpPr>
          <p:cNvPr id="208903" name="Rectangle 7">
            <a:extLst>
              <a:ext uri="{FF2B5EF4-FFF2-40B4-BE49-F238E27FC236}">
                <a16:creationId xmlns:a16="http://schemas.microsoft.com/office/drawing/2014/main" id="{6784622E-62BC-B819-6B94-13E0DE9B1E45}"/>
              </a:ext>
            </a:extLst>
          </p:cNvPr>
          <p:cNvSpPr>
            <a:spLocks noChangeArrowheads="1"/>
          </p:cNvSpPr>
          <p:nvPr/>
        </p:nvSpPr>
        <p:spPr bwMode="auto">
          <a:xfrm>
            <a:off x="5334000" y="3238500"/>
            <a:ext cx="4546600" cy="1409700"/>
          </a:xfrm>
          <a:prstGeom prst="rect">
            <a:avLst/>
          </a:prstGeom>
          <a:noFill/>
          <a:ln w="12700">
            <a:noFill/>
            <a:miter lim="800000"/>
            <a:headEnd/>
            <a:tailEnd/>
          </a:ln>
          <a:effectLst/>
        </p:spPr>
        <p:txBody>
          <a:bodyPr wrap="none" lIns="19050" tIns="26988" rIns="19050" bIns="26988"/>
          <a:lstStyle/>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Talks too much</a:t>
            </a:r>
          </a:p>
        </p:txBody>
      </p:sp>
      <p:sp>
        <p:nvSpPr>
          <p:cNvPr id="208904" name="Rectangle 8">
            <a:extLst>
              <a:ext uri="{FF2B5EF4-FFF2-40B4-BE49-F238E27FC236}">
                <a16:creationId xmlns:a16="http://schemas.microsoft.com/office/drawing/2014/main" id="{A4821577-FFD9-43ED-B62D-89D020317D20}"/>
              </a:ext>
            </a:extLst>
          </p:cNvPr>
          <p:cNvSpPr>
            <a:spLocks noChangeArrowheads="1"/>
          </p:cNvSpPr>
          <p:nvPr/>
        </p:nvSpPr>
        <p:spPr bwMode="auto">
          <a:xfrm>
            <a:off x="5334000" y="5370513"/>
            <a:ext cx="4044950" cy="1411287"/>
          </a:xfrm>
          <a:prstGeom prst="rect">
            <a:avLst/>
          </a:prstGeom>
          <a:noFill/>
          <a:ln w="12700">
            <a:noFill/>
            <a:miter lim="800000"/>
            <a:headEnd/>
            <a:tailEnd/>
          </a:ln>
          <a:effectLst/>
        </p:spPr>
        <p:txBody>
          <a:bodyPr wrap="none" lIns="19050" tIns="26988" rIns="19050" bIns="26988"/>
          <a:lstStyle/>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Controls too much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8904"/>
                                        </p:tgtEl>
                                        <p:attrNameLst>
                                          <p:attrName>style.visibility</p:attrName>
                                        </p:attrNameLst>
                                      </p:cBhvr>
                                      <p:to>
                                        <p:strVal val="visible"/>
                                      </p:to>
                                    </p:set>
                                    <p:animEffect transition="in" filter="fade">
                                      <p:cBhvr>
                                        <p:cTn id="7" dur="500"/>
                                        <p:tgtEl>
                                          <p:spTgt spid="2089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8903"/>
                                        </p:tgtEl>
                                        <p:attrNameLst>
                                          <p:attrName>style.visibility</p:attrName>
                                        </p:attrNameLst>
                                      </p:cBhvr>
                                      <p:to>
                                        <p:strVal val="visible"/>
                                      </p:to>
                                    </p:set>
                                    <p:animEffect transition="in" filter="fade">
                                      <p:cBhvr>
                                        <p:cTn id="12" dur="500"/>
                                        <p:tgtEl>
                                          <p:spTgt spid="2089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08901"/>
                                        </p:tgtEl>
                                        <p:attrNameLst>
                                          <p:attrName>style.visibility</p:attrName>
                                        </p:attrNameLst>
                                      </p:cBhvr>
                                      <p:to>
                                        <p:strVal val="visible"/>
                                      </p:to>
                                    </p:set>
                                    <p:animEffect transition="in" filter="fade">
                                      <p:cBhvr>
                                        <p:cTn id="17" dur="500"/>
                                        <p:tgtEl>
                                          <p:spTgt spid="20890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08902"/>
                                        </p:tgtEl>
                                        <p:attrNameLst>
                                          <p:attrName>style.visibility</p:attrName>
                                        </p:attrNameLst>
                                      </p:cBhvr>
                                      <p:to>
                                        <p:strVal val="visible"/>
                                      </p:to>
                                    </p:set>
                                    <p:animEffect transition="in" filter="fade">
                                      <p:cBhvr>
                                        <p:cTn id="22" dur="500"/>
                                        <p:tgtEl>
                                          <p:spTgt spid="208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1" grpId="0"/>
      <p:bldP spid="208902" grpId="0"/>
      <p:bldP spid="208903" grpId="0"/>
      <p:bldP spid="208904"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ooter Placeholder 1">
            <a:extLst>
              <a:ext uri="{FF2B5EF4-FFF2-40B4-BE49-F238E27FC236}">
                <a16:creationId xmlns:a16="http://schemas.microsoft.com/office/drawing/2014/main" id="{62FFCE05-76DE-6DC3-034F-D0757750AFE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pic>
        <p:nvPicPr>
          <p:cNvPr id="137219" name="Picture 2" descr="styles-NONE">
            <a:extLst>
              <a:ext uri="{FF2B5EF4-FFF2-40B4-BE49-F238E27FC236}">
                <a16:creationId xmlns:a16="http://schemas.microsoft.com/office/drawing/2014/main" id="{B8A41FFB-D094-A706-E4DF-56DDBF08C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0" name="Rectangle 3">
            <a:extLst>
              <a:ext uri="{FF2B5EF4-FFF2-40B4-BE49-F238E27FC236}">
                <a16:creationId xmlns:a16="http://schemas.microsoft.com/office/drawing/2014/main" id="{15FFE9D4-AC6F-4DA6-F2FF-B07463351E20}"/>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137221" name="Text Box 4">
            <a:extLst>
              <a:ext uri="{FF2B5EF4-FFF2-40B4-BE49-F238E27FC236}">
                <a16:creationId xmlns:a16="http://schemas.microsoft.com/office/drawing/2014/main" id="{64565495-58BD-AA5F-8068-04059C9A3059}"/>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cs typeface="Arial" panose="020B0604020202020204" pitchFamily="34" charset="0"/>
              </a:rPr>
              <a:t>Weaknesses…</a:t>
            </a:r>
          </a:p>
        </p:txBody>
      </p:sp>
      <p:sp>
        <p:nvSpPr>
          <p:cNvPr id="210949" name="Rectangle 5">
            <a:extLst>
              <a:ext uri="{FF2B5EF4-FFF2-40B4-BE49-F238E27FC236}">
                <a16:creationId xmlns:a16="http://schemas.microsoft.com/office/drawing/2014/main" id="{CE08812D-D964-CBD1-2DF9-8EF94698636F}"/>
              </a:ext>
            </a:extLst>
          </p:cNvPr>
          <p:cNvSpPr>
            <a:spLocks noChangeArrowheads="1"/>
          </p:cNvSpPr>
          <p:nvPr/>
        </p:nvSpPr>
        <p:spPr bwMode="auto">
          <a:xfrm>
            <a:off x="328613" y="2971800"/>
            <a:ext cx="4471987" cy="1409700"/>
          </a:xfrm>
          <a:prstGeom prst="rect">
            <a:avLst/>
          </a:prstGeom>
          <a:noFill/>
          <a:ln w="12700">
            <a:noFill/>
            <a:miter lim="800000"/>
            <a:headEnd/>
            <a:tailEnd/>
          </a:ln>
          <a:effectLst/>
        </p:spPr>
        <p:txBody>
          <a:bodyPr wrap="none" lIns="19050" tIns="26988" rIns="19050" bIns="26988"/>
          <a:lstStyle/>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Acquiescent</a:t>
            </a:r>
          </a:p>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Avoids Change</a:t>
            </a:r>
          </a:p>
        </p:txBody>
      </p:sp>
      <p:sp>
        <p:nvSpPr>
          <p:cNvPr id="210950" name="Rectangle 6">
            <a:extLst>
              <a:ext uri="{FF2B5EF4-FFF2-40B4-BE49-F238E27FC236}">
                <a16:creationId xmlns:a16="http://schemas.microsoft.com/office/drawing/2014/main" id="{0F4C590A-4D5B-16B8-459D-953AC823BCF8}"/>
              </a:ext>
            </a:extLst>
          </p:cNvPr>
          <p:cNvSpPr>
            <a:spLocks noChangeArrowheads="1"/>
          </p:cNvSpPr>
          <p:nvPr/>
        </p:nvSpPr>
        <p:spPr bwMode="auto">
          <a:xfrm>
            <a:off x="328613" y="5181600"/>
            <a:ext cx="413385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8" rIns="19050" bIns="26988"/>
          <a:lstStyle>
            <a:lvl1pPr>
              <a:spcBef>
                <a:spcPct val="20000"/>
              </a:spcBef>
              <a:buChar char="•"/>
              <a:tabLst>
                <a:tab pos="457200" algn="l"/>
                <a:tab pos="914400" algn="l"/>
                <a:tab pos="1371600" algn="l"/>
              </a:tabLst>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457200" algn="l"/>
                <a:tab pos="914400" algn="l"/>
                <a:tab pos="1371600" algn="l"/>
              </a:tabLst>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457200" algn="l"/>
                <a:tab pos="914400" algn="l"/>
                <a:tab pos="1371600" algn="l"/>
              </a:tabLst>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9pPr>
          </a:lstStyle>
          <a:p>
            <a:pPr>
              <a:lnSpc>
                <a:spcPts val="4500"/>
              </a:lnSpc>
              <a:spcBef>
                <a:spcPct val="0"/>
              </a:spcBef>
              <a:buClr>
                <a:srgbClr val="FFFFFF"/>
              </a:buClr>
              <a:buFontTx/>
              <a:buNone/>
            </a:pPr>
            <a:r>
              <a:rPr lang="en-US" altLang="en-US" sz="3400" b="1">
                <a:solidFill>
                  <a:schemeClr val="tx1"/>
                </a:solidFill>
              </a:rPr>
              <a:t>Perfectionist</a:t>
            </a:r>
          </a:p>
          <a:p>
            <a:pPr>
              <a:lnSpc>
                <a:spcPts val="4500"/>
              </a:lnSpc>
              <a:spcBef>
                <a:spcPct val="0"/>
              </a:spcBef>
              <a:buClr>
                <a:srgbClr val="FFFFFF"/>
              </a:buClr>
              <a:buFontTx/>
              <a:buNone/>
            </a:pPr>
            <a:r>
              <a:rPr lang="en-US" altLang="en-US" sz="3400" b="1">
                <a:solidFill>
                  <a:schemeClr val="tx1"/>
                </a:solidFill>
              </a:rPr>
              <a:t>Critical</a:t>
            </a:r>
          </a:p>
        </p:txBody>
      </p:sp>
      <p:sp>
        <p:nvSpPr>
          <p:cNvPr id="210951" name="Rectangle 7">
            <a:extLst>
              <a:ext uri="{FF2B5EF4-FFF2-40B4-BE49-F238E27FC236}">
                <a16:creationId xmlns:a16="http://schemas.microsoft.com/office/drawing/2014/main" id="{857CD659-B738-983A-D7D2-916B709B4DB5}"/>
              </a:ext>
            </a:extLst>
          </p:cNvPr>
          <p:cNvSpPr>
            <a:spLocks noChangeArrowheads="1"/>
          </p:cNvSpPr>
          <p:nvPr/>
        </p:nvSpPr>
        <p:spPr bwMode="auto">
          <a:xfrm>
            <a:off x="5435600" y="2971800"/>
            <a:ext cx="4546600" cy="1409700"/>
          </a:xfrm>
          <a:prstGeom prst="rect">
            <a:avLst/>
          </a:prstGeom>
          <a:noFill/>
          <a:ln w="12700">
            <a:noFill/>
            <a:miter lim="800000"/>
            <a:headEnd/>
            <a:tailEnd/>
          </a:ln>
          <a:effectLst/>
        </p:spPr>
        <p:txBody>
          <a:bodyPr wrap="none" lIns="19050" tIns="26988" rIns="19050" bIns="26988"/>
          <a:lstStyle/>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Easily Bored</a:t>
            </a:r>
          </a:p>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Superficial</a:t>
            </a:r>
          </a:p>
        </p:txBody>
      </p:sp>
      <p:sp>
        <p:nvSpPr>
          <p:cNvPr id="210952" name="Rectangle 8">
            <a:extLst>
              <a:ext uri="{FF2B5EF4-FFF2-40B4-BE49-F238E27FC236}">
                <a16:creationId xmlns:a16="http://schemas.microsoft.com/office/drawing/2014/main" id="{C532D635-9C90-8D4A-BE69-E472E375519D}"/>
              </a:ext>
            </a:extLst>
          </p:cNvPr>
          <p:cNvSpPr>
            <a:spLocks noChangeArrowheads="1"/>
          </p:cNvSpPr>
          <p:nvPr/>
        </p:nvSpPr>
        <p:spPr bwMode="auto">
          <a:xfrm>
            <a:off x="5435600" y="5181600"/>
            <a:ext cx="4044950" cy="1411288"/>
          </a:xfrm>
          <a:prstGeom prst="rect">
            <a:avLst/>
          </a:prstGeom>
          <a:noFill/>
          <a:ln w="12700">
            <a:noFill/>
            <a:miter lim="800000"/>
            <a:headEnd/>
            <a:tailEnd/>
          </a:ln>
          <a:effectLst/>
        </p:spPr>
        <p:txBody>
          <a:bodyPr wrap="none" lIns="19050" tIns="26988" rIns="19050" bIns="26988"/>
          <a:lstStyle/>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Stubborn</a:t>
            </a:r>
          </a:p>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Impatient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0952"/>
                                        </p:tgtEl>
                                        <p:attrNameLst>
                                          <p:attrName>style.visibility</p:attrName>
                                        </p:attrNameLst>
                                      </p:cBhvr>
                                      <p:to>
                                        <p:strVal val="visible"/>
                                      </p:to>
                                    </p:set>
                                    <p:animEffect transition="in" filter="fade">
                                      <p:cBhvr>
                                        <p:cTn id="7" dur="500"/>
                                        <p:tgtEl>
                                          <p:spTgt spid="2109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10951"/>
                                        </p:tgtEl>
                                        <p:attrNameLst>
                                          <p:attrName>style.visibility</p:attrName>
                                        </p:attrNameLst>
                                      </p:cBhvr>
                                      <p:to>
                                        <p:strVal val="visible"/>
                                      </p:to>
                                    </p:set>
                                    <p:animEffect transition="in" filter="fade">
                                      <p:cBhvr>
                                        <p:cTn id="12" dur="500"/>
                                        <p:tgtEl>
                                          <p:spTgt spid="2109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10949"/>
                                        </p:tgtEl>
                                        <p:attrNameLst>
                                          <p:attrName>style.visibility</p:attrName>
                                        </p:attrNameLst>
                                      </p:cBhvr>
                                      <p:to>
                                        <p:strVal val="visible"/>
                                      </p:to>
                                    </p:set>
                                    <p:animEffect transition="in" filter="fade">
                                      <p:cBhvr>
                                        <p:cTn id="17" dur="500"/>
                                        <p:tgtEl>
                                          <p:spTgt spid="2109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10950"/>
                                        </p:tgtEl>
                                        <p:attrNameLst>
                                          <p:attrName>style.visibility</p:attrName>
                                        </p:attrNameLst>
                                      </p:cBhvr>
                                      <p:to>
                                        <p:strVal val="visible"/>
                                      </p:to>
                                    </p:set>
                                    <p:animEffect transition="in" filter="fade">
                                      <p:cBhvr>
                                        <p:cTn id="22" dur="500"/>
                                        <p:tgtEl>
                                          <p:spTgt spid="210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9" grpId="0"/>
      <p:bldP spid="210950" grpId="0"/>
      <p:bldP spid="210951" grpId="0"/>
      <p:bldP spid="21095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Footer Placeholder 1">
            <a:extLst>
              <a:ext uri="{FF2B5EF4-FFF2-40B4-BE49-F238E27FC236}">
                <a16:creationId xmlns:a16="http://schemas.microsoft.com/office/drawing/2014/main" id="{3FDB1EBA-FD7A-8B7C-DFB1-AC8AE80B618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pic>
        <p:nvPicPr>
          <p:cNvPr id="139267" name="Picture 2" descr="styles-NONE">
            <a:extLst>
              <a:ext uri="{FF2B5EF4-FFF2-40B4-BE49-F238E27FC236}">
                <a16:creationId xmlns:a16="http://schemas.microsoft.com/office/drawing/2014/main" id="{0799C2D5-041E-748E-45A4-6C6DC46801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8" name="Rectangle 3">
            <a:extLst>
              <a:ext uri="{FF2B5EF4-FFF2-40B4-BE49-F238E27FC236}">
                <a16:creationId xmlns:a16="http://schemas.microsoft.com/office/drawing/2014/main" id="{31A5880C-DC43-BBC3-96F6-E3B7FF6A997E}"/>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139269" name="Text Box 4">
            <a:extLst>
              <a:ext uri="{FF2B5EF4-FFF2-40B4-BE49-F238E27FC236}">
                <a16:creationId xmlns:a16="http://schemas.microsoft.com/office/drawing/2014/main" id="{3F16E699-C515-9D54-FE58-E489A2CB824D}"/>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cs typeface="Arial" panose="020B0604020202020204" pitchFamily="34" charset="0"/>
              </a:rPr>
              <a:t>Common Occupations…</a:t>
            </a:r>
          </a:p>
        </p:txBody>
      </p:sp>
      <p:sp>
        <p:nvSpPr>
          <p:cNvPr id="212997" name="Rectangle 5">
            <a:extLst>
              <a:ext uri="{FF2B5EF4-FFF2-40B4-BE49-F238E27FC236}">
                <a16:creationId xmlns:a16="http://schemas.microsoft.com/office/drawing/2014/main" id="{7257EE93-B31D-058C-64FB-E6FE087F2679}"/>
              </a:ext>
            </a:extLst>
          </p:cNvPr>
          <p:cNvSpPr>
            <a:spLocks noChangeArrowheads="1"/>
          </p:cNvSpPr>
          <p:nvPr/>
        </p:nvSpPr>
        <p:spPr bwMode="auto">
          <a:xfrm>
            <a:off x="328613" y="2971800"/>
            <a:ext cx="4471987" cy="1409700"/>
          </a:xfrm>
          <a:prstGeom prst="rect">
            <a:avLst/>
          </a:prstGeom>
          <a:noFill/>
          <a:ln w="12700">
            <a:noFill/>
            <a:miter lim="800000"/>
            <a:headEnd/>
            <a:tailEnd/>
          </a:ln>
          <a:effectLst/>
        </p:spPr>
        <p:txBody>
          <a:bodyPr wrap="none" lIns="19050" tIns="26988" rIns="19050" bIns="26988"/>
          <a:lstStyle/>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Social Worker</a:t>
            </a:r>
          </a:p>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Teacher</a:t>
            </a:r>
          </a:p>
        </p:txBody>
      </p:sp>
      <p:sp>
        <p:nvSpPr>
          <p:cNvPr id="212998" name="Rectangle 6">
            <a:extLst>
              <a:ext uri="{FF2B5EF4-FFF2-40B4-BE49-F238E27FC236}">
                <a16:creationId xmlns:a16="http://schemas.microsoft.com/office/drawing/2014/main" id="{B94CC506-1341-7D26-EBC3-69EC9982E91D}"/>
              </a:ext>
            </a:extLst>
          </p:cNvPr>
          <p:cNvSpPr>
            <a:spLocks noChangeArrowheads="1"/>
          </p:cNvSpPr>
          <p:nvPr/>
        </p:nvSpPr>
        <p:spPr bwMode="auto">
          <a:xfrm>
            <a:off x="328613" y="5181600"/>
            <a:ext cx="413385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8" rIns="19050" bIns="26988"/>
          <a:lstStyle>
            <a:lvl1pPr>
              <a:spcBef>
                <a:spcPct val="20000"/>
              </a:spcBef>
              <a:buChar char="•"/>
              <a:tabLst>
                <a:tab pos="457200" algn="l"/>
                <a:tab pos="914400" algn="l"/>
                <a:tab pos="1371600" algn="l"/>
              </a:tabLst>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457200" algn="l"/>
                <a:tab pos="914400" algn="l"/>
                <a:tab pos="1371600" algn="l"/>
              </a:tabLst>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457200" algn="l"/>
                <a:tab pos="914400" algn="l"/>
                <a:tab pos="1371600" algn="l"/>
              </a:tabLst>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9pPr>
          </a:lstStyle>
          <a:p>
            <a:pPr>
              <a:lnSpc>
                <a:spcPts val="4500"/>
              </a:lnSpc>
              <a:spcBef>
                <a:spcPct val="0"/>
              </a:spcBef>
              <a:buClr>
                <a:srgbClr val="FFFFFF"/>
              </a:buClr>
              <a:buFontTx/>
              <a:buNone/>
            </a:pPr>
            <a:r>
              <a:rPr lang="en-US" altLang="en-US" sz="3400" b="1">
                <a:solidFill>
                  <a:schemeClr val="tx1"/>
                </a:solidFill>
              </a:rPr>
              <a:t>Engineer</a:t>
            </a:r>
          </a:p>
          <a:p>
            <a:pPr>
              <a:lnSpc>
                <a:spcPts val="4500"/>
              </a:lnSpc>
              <a:spcBef>
                <a:spcPct val="0"/>
              </a:spcBef>
              <a:buClr>
                <a:srgbClr val="FFFFFF"/>
              </a:buClr>
              <a:buFontTx/>
              <a:buNone/>
            </a:pPr>
            <a:r>
              <a:rPr lang="en-US" altLang="en-US" sz="3400" b="1">
                <a:solidFill>
                  <a:schemeClr val="tx1"/>
                </a:solidFill>
              </a:rPr>
              <a:t>Inventor</a:t>
            </a:r>
          </a:p>
        </p:txBody>
      </p:sp>
      <p:sp>
        <p:nvSpPr>
          <p:cNvPr id="212999" name="Rectangle 7">
            <a:extLst>
              <a:ext uri="{FF2B5EF4-FFF2-40B4-BE49-F238E27FC236}">
                <a16:creationId xmlns:a16="http://schemas.microsoft.com/office/drawing/2014/main" id="{CA66545F-A68A-A8B6-A1DF-A15159E95D88}"/>
              </a:ext>
            </a:extLst>
          </p:cNvPr>
          <p:cNvSpPr>
            <a:spLocks noChangeArrowheads="1"/>
          </p:cNvSpPr>
          <p:nvPr/>
        </p:nvSpPr>
        <p:spPr bwMode="auto">
          <a:xfrm>
            <a:off x="5435600" y="2971800"/>
            <a:ext cx="4546600" cy="1409700"/>
          </a:xfrm>
          <a:prstGeom prst="rect">
            <a:avLst/>
          </a:prstGeom>
          <a:noFill/>
          <a:ln w="12700">
            <a:noFill/>
            <a:miter lim="800000"/>
            <a:headEnd/>
            <a:tailEnd/>
          </a:ln>
          <a:effectLst/>
        </p:spPr>
        <p:txBody>
          <a:bodyPr wrap="none" lIns="19050" tIns="26988" rIns="19050" bIns="26988"/>
          <a:lstStyle/>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Salesperson</a:t>
            </a:r>
          </a:p>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Entertainer</a:t>
            </a:r>
          </a:p>
        </p:txBody>
      </p:sp>
      <p:sp>
        <p:nvSpPr>
          <p:cNvPr id="213000" name="Rectangle 8">
            <a:extLst>
              <a:ext uri="{FF2B5EF4-FFF2-40B4-BE49-F238E27FC236}">
                <a16:creationId xmlns:a16="http://schemas.microsoft.com/office/drawing/2014/main" id="{996EB74C-AA01-40DB-69AD-28F7240DEED6}"/>
              </a:ext>
            </a:extLst>
          </p:cNvPr>
          <p:cNvSpPr>
            <a:spLocks noChangeArrowheads="1"/>
          </p:cNvSpPr>
          <p:nvPr/>
        </p:nvSpPr>
        <p:spPr bwMode="auto">
          <a:xfrm>
            <a:off x="5435600" y="5181600"/>
            <a:ext cx="4044950" cy="1411288"/>
          </a:xfrm>
          <a:prstGeom prst="rect">
            <a:avLst/>
          </a:prstGeom>
          <a:noFill/>
          <a:ln w="12700">
            <a:noFill/>
            <a:miter lim="800000"/>
            <a:headEnd/>
            <a:tailEnd/>
          </a:ln>
          <a:effectLst/>
        </p:spPr>
        <p:txBody>
          <a:bodyPr wrap="none" lIns="19050" tIns="26988" rIns="19050" bIns="26988"/>
          <a:lstStyle/>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CEO</a:t>
            </a:r>
          </a:p>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Contractor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3000"/>
                                        </p:tgtEl>
                                        <p:attrNameLst>
                                          <p:attrName>style.visibility</p:attrName>
                                        </p:attrNameLst>
                                      </p:cBhvr>
                                      <p:to>
                                        <p:strVal val="visible"/>
                                      </p:to>
                                    </p:set>
                                    <p:animEffect transition="in" filter="fade">
                                      <p:cBhvr>
                                        <p:cTn id="7" dur="500"/>
                                        <p:tgtEl>
                                          <p:spTgt spid="2130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12999"/>
                                        </p:tgtEl>
                                        <p:attrNameLst>
                                          <p:attrName>style.visibility</p:attrName>
                                        </p:attrNameLst>
                                      </p:cBhvr>
                                      <p:to>
                                        <p:strVal val="visible"/>
                                      </p:to>
                                    </p:set>
                                    <p:animEffect transition="in" filter="fade">
                                      <p:cBhvr>
                                        <p:cTn id="12" dur="500"/>
                                        <p:tgtEl>
                                          <p:spTgt spid="2129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12997"/>
                                        </p:tgtEl>
                                        <p:attrNameLst>
                                          <p:attrName>style.visibility</p:attrName>
                                        </p:attrNameLst>
                                      </p:cBhvr>
                                      <p:to>
                                        <p:strVal val="visible"/>
                                      </p:to>
                                    </p:set>
                                    <p:animEffect transition="in" filter="fade">
                                      <p:cBhvr>
                                        <p:cTn id="17" dur="500"/>
                                        <p:tgtEl>
                                          <p:spTgt spid="2129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12998"/>
                                        </p:tgtEl>
                                        <p:attrNameLst>
                                          <p:attrName>style.visibility</p:attrName>
                                        </p:attrNameLst>
                                      </p:cBhvr>
                                      <p:to>
                                        <p:strVal val="visible"/>
                                      </p:to>
                                    </p:set>
                                    <p:animEffect transition="in" filter="fade">
                                      <p:cBhvr>
                                        <p:cTn id="22" dur="500"/>
                                        <p:tgtEl>
                                          <p:spTgt spid="212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7" grpId="0"/>
      <p:bldP spid="212998" grpId="0"/>
      <p:bldP spid="212999" grpId="0"/>
      <p:bldP spid="213000"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Footer Placeholder 1">
            <a:extLst>
              <a:ext uri="{FF2B5EF4-FFF2-40B4-BE49-F238E27FC236}">
                <a16:creationId xmlns:a16="http://schemas.microsoft.com/office/drawing/2014/main" id="{53B38236-8A1B-9D23-9F3C-BF63ED3749E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pic>
        <p:nvPicPr>
          <p:cNvPr id="141315" name="Picture 2" descr="styles-NONE">
            <a:extLst>
              <a:ext uri="{FF2B5EF4-FFF2-40B4-BE49-F238E27FC236}">
                <a16:creationId xmlns:a16="http://schemas.microsoft.com/office/drawing/2014/main" id="{435BCDC2-5FCA-C794-FBCB-5B0DCA4869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6" name="Rectangle 3">
            <a:extLst>
              <a:ext uri="{FF2B5EF4-FFF2-40B4-BE49-F238E27FC236}">
                <a16:creationId xmlns:a16="http://schemas.microsoft.com/office/drawing/2014/main" id="{B8BDEF9B-7955-C9C4-3714-EA71D42C20EF}"/>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141317" name="Text Box 4">
            <a:extLst>
              <a:ext uri="{FF2B5EF4-FFF2-40B4-BE49-F238E27FC236}">
                <a16:creationId xmlns:a16="http://schemas.microsoft.com/office/drawing/2014/main" id="{CE6BE867-1CEE-A51E-375F-47D5A1C8ADEF}"/>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cs typeface="Arial" panose="020B0604020202020204" pitchFamily="34" charset="0"/>
              </a:rPr>
              <a:t>Their Decisions are…</a:t>
            </a:r>
          </a:p>
        </p:txBody>
      </p:sp>
      <p:sp>
        <p:nvSpPr>
          <p:cNvPr id="215045" name="Rectangle 5">
            <a:extLst>
              <a:ext uri="{FF2B5EF4-FFF2-40B4-BE49-F238E27FC236}">
                <a16:creationId xmlns:a16="http://schemas.microsoft.com/office/drawing/2014/main" id="{BC33B899-5319-F87F-6EAB-D9EEA2864381}"/>
              </a:ext>
            </a:extLst>
          </p:cNvPr>
          <p:cNvSpPr>
            <a:spLocks noChangeArrowheads="1"/>
          </p:cNvSpPr>
          <p:nvPr/>
        </p:nvSpPr>
        <p:spPr bwMode="auto">
          <a:xfrm>
            <a:off x="404813" y="3238500"/>
            <a:ext cx="4471987" cy="1409700"/>
          </a:xfrm>
          <a:prstGeom prst="rect">
            <a:avLst/>
          </a:prstGeom>
          <a:noFill/>
          <a:ln w="12700">
            <a:noFill/>
            <a:miter lim="800000"/>
            <a:headEnd/>
            <a:tailEnd/>
          </a:ln>
          <a:effectLst/>
        </p:spPr>
        <p:txBody>
          <a:bodyPr wrap="none" lIns="19050" tIns="26988" rIns="19050" bIns="26988"/>
          <a:lstStyle/>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Collaborative	</a:t>
            </a:r>
          </a:p>
        </p:txBody>
      </p:sp>
      <p:sp>
        <p:nvSpPr>
          <p:cNvPr id="215046" name="Rectangle 6">
            <a:extLst>
              <a:ext uri="{FF2B5EF4-FFF2-40B4-BE49-F238E27FC236}">
                <a16:creationId xmlns:a16="http://schemas.microsoft.com/office/drawing/2014/main" id="{F0020F02-F755-9F25-0C29-A3F895346874}"/>
              </a:ext>
            </a:extLst>
          </p:cNvPr>
          <p:cNvSpPr>
            <a:spLocks noChangeArrowheads="1"/>
          </p:cNvSpPr>
          <p:nvPr/>
        </p:nvSpPr>
        <p:spPr bwMode="auto">
          <a:xfrm>
            <a:off x="404813" y="5370513"/>
            <a:ext cx="4133850"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8" rIns="19050" bIns="26988"/>
          <a:lstStyle>
            <a:lvl1pPr>
              <a:spcBef>
                <a:spcPct val="20000"/>
              </a:spcBef>
              <a:buChar char="•"/>
              <a:tabLst>
                <a:tab pos="457200" algn="l"/>
                <a:tab pos="914400" algn="l"/>
                <a:tab pos="1371600" algn="l"/>
              </a:tabLst>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457200" algn="l"/>
                <a:tab pos="914400" algn="l"/>
                <a:tab pos="1371600" algn="l"/>
              </a:tabLst>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457200" algn="l"/>
                <a:tab pos="914400" algn="l"/>
                <a:tab pos="1371600" algn="l"/>
              </a:tabLst>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9pPr>
          </a:lstStyle>
          <a:p>
            <a:pPr>
              <a:lnSpc>
                <a:spcPts val="4500"/>
              </a:lnSpc>
              <a:spcBef>
                <a:spcPct val="0"/>
              </a:spcBef>
              <a:buClr>
                <a:srgbClr val="FFFFFF"/>
              </a:buClr>
              <a:buFontTx/>
              <a:buNone/>
            </a:pPr>
            <a:r>
              <a:rPr lang="en-US" altLang="en-US" sz="3400" b="1">
                <a:solidFill>
                  <a:schemeClr val="tx1"/>
                </a:solidFill>
              </a:rPr>
              <a:t>Deliberate</a:t>
            </a:r>
          </a:p>
        </p:txBody>
      </p:sp>
      <p:sp>
        <p:nvSpPr>
          <p:cNvPr id="215047" name="Rectangle 7">
            <a:extLst>
              <a:ext uri="{FF2B5EF4-FFF2-40B4-BE49-F238E27FC236}">
                <a16:creationId xmlns:a16="http://schemas.microsoft.com/office/drawing/2014/main" id="{D9BCB356-2D7D-49C6-0B51-0ECC3548C8B0}"/>
              </a:ext>
            </a:extLst>
          </p:cNvPr>
          <p:cNvSpPr>
            <a:spLocks noChangeArrowheads="1"/>
          </p:cNvSpPr>
          <p:nvPr/>
        </p:nvSpPr>
        <p:spPr bwMode="auto">
          <a:xfrm>
            <a:off x="5511800" y="3238500"/>
            <a:ext cx="4546600" cy="1409700"/>
          </a:xfrm>
          <a:prstGeom prst="rect">
            <a:avLst/>
          </a:prstGeom>
          <a:noFill/>
          <a:ln w="12700">
            <a:noFill/>
            <a:miter lim="800000"/>
            <a:headEnd/>
            <a:tailEnd/>
          </a:ln>
          <a:effectLst/>
        </p:spPr>
        <p:txBody>
          <a:bodyPr wrap="none" lIns="19050" tIns="26988" rIns="19050" bIns="26988"/>
          <a:lstStyle/>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Spontaneous</a:t>
            </a:r>
          </a:p>
        </p:txBody>
      </p:sp>
      <p:sp>
        <p:nvSpPr>
          <p:cNvPr id="215048" name="Rectangle 8">
            <a:extLst>
              <a:ext uri="{FF2B5EF4-FFF2-40B4-BE49-F238E27FC236}">
                <a16:creationId xmlns:a16="http://schemas.microsoft.com/office/drawing/2014/main" id="{6FD6AA66-1622-B9AA-BA26-1BB2DFBF11D6}"/>
              </a:ext>
            </a:extLst>
          </p:cNvPr>
          <p:cNvSpPr>
            <a:spLocks noChangeArrowheads="1"/>
          </p:cNvSpPr>
          <p:nvPr/>
        </p:nvSpPr>
        <p:spPr bwMode="auto">
          <a:xfrm>
            <a:off x="5511800" y="5370513"/>
            <a:ext cx="4044950" cy="1411287"/>
          </a:xfrm>
          <a:prstGeom prst="rect">
            <a:avLst/>
          </a:prstGeom>
          <a:noFill/>
          <a:ln w="12700">
            <a:noFill/>
            <a:miter lim="800000"/>
            <a:headEnd/>
            <a:tailEnd/>
          </a:ln>
          <a:effectLst/>
        </p:spPr>
        <p:txBody>
          <a:bodyPr wrap="none" lIns="19050" tIns="26988" rIns="19050" bIns="26988"/>
          <a:lstStyle/>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Decisive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5048"/>
                                        </p:tgtEl>
                                        <p:attrNameLst>
                                          <p:attrName>style.visibility</p:attrName>
                                        </p:attrNameLst>
                                      </p:cBhvr>
                                      <p:to>
                                        <p:strVal val="visible"/>
                                      </p:to>
                                    </p:set>
                                    <p:animEffect transition="in" filter="fade">
                                      <p:cBhvr>
                                        <p:cTn id="7" dur="500"/>
                                        <p:tgtEl>
                                          <p:spTgt spid="2150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15047"/>
                                        </p:tgtEl>
                                        <p:attrNameLst>
                                          <p:attrName>style.visibility</p:attrName>
                                        </p:attrNameLst>
                                      </p:cBhvr>
                                      <p:to>
                                        <p:strVal val="visible"/>
                                      </p:to>
                                    </p:set>
                                    <p:animEffect transition="in" filter="fade">
                                      <p:cBhvr>
                                        <p:cTn id="12" dur="500"/>
                                        <p:tgtEl>
                                          <p:spTgt spid="2150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15045"/>
                                        </p:tgtEl>
                                        <p:attrNameLst>
                                          <p:attrName>style.visibility</p:attrName>
                                        </p:attrNameLst>
                                      </p:cBhvr>
                                      <p:to>
                                        <p:strVal val="visible"/>
                                      </p:to>
                                    </p:set>
                                    <p:animEffect transition="in" filter="fade">
                                      <p:cBhvr>
                                        <p:cTn id="17" dur="500"/>
                                        <p:tgtEl>
                                          <p:spTgt spid="2150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15046"/>
                                        </p:tgtEl>
                                        <p:attrNameLst>
                                          <p:attrName>style.visibility</p:attrName>
                                        </p:attrNameLst>
                                      </p:cBhvr>
                                      <p:to>
                                        <p:strVal val="visible"/>
                                      </p:to>
                                    </p:set>
                                    <p:animEffect transition="in" filter="fade">
                                      <p:cBhvr>
                                        <p:cTn id="22" dur="500"/>
                                        <p:tgtEl>
                                          <p:spTgt spid="215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5" grpId="0"/>
      <p:bldP spid="215046" grpId="0"/>
      <p:bldP spid="215047" grpId="0"/>
      <p:bldP spid="215048"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Footer Placeholder 1">
            <a:extLst>
              <a:ext uri="{FF2B5EF4-FFF2-40B4-BE49-F238E27FC236}">
                <a16:creationId xmlns:a16="http://schemas.microsoft.com/office/drawing/2014/main" id="{85F75340-A54A-C348-21F1-2E0326ABFC3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pic>
        <p:nvPicPr>
          <p:cNvPr id="143363" name="Picture 2" descr="styles-NONE">
            <a:extLst>
              <a:ext uri="{FF2B5EF4-FFF2-40B4-BE49-F238E27FC236}">
                <a16:creationId xmlns:a16="http://schemas.microsoft.com/office/drawing/2014/main" id="{DF80F58C-A82F-E436-34EF-BBBC1D9526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4" name="Rectangle 3">
            <a:extLst>
              <a:ext uri="{FF2B5EF4-FFF2-40B4-BE49-F238E27FC236}">
                <a16:creationId xmlns:a16="http://schemas.microsoft.com/office/drawing/2014/main" id="{9179FB61-78D5-F9A1-7615-F0C2644C826E}"/>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143365" name="Text Box 4">
            <a:extLst>
              <a:ext uri="{FF2B5EF4-FFF2-40B4-BE49-F238E27FC236}">
                <a16:creationId xmlns:a16="http://schemas.microsoft.com/office/drawing/2014/main" id="{5BE37BFE-F954-47BD-F2B1-337B4EBCE263}"/>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cs typeface="Arial" panose="020B0604020202020204" pitchFamily="34" charset="0"/>
              </a:rPr>
              <a:t>What They Find Irritating…</a:t>
            </a:r>
          </a:p>
        </p:txBody>
      </p:sp>
      <p:sp>
        <p:nvSpPr>
          <p:cNvPr id="217093" name="Rectangle 5">
            <a:extLst>
              <a:ext uri="{FF2B5EF4-FFF2-40B4-BE49-F238E27FC236}">
                <a16:creationId xmlns:a16="http://schemas.microsoft.com/office/drawing/2014/main" id="{C7C7D59B-1877-CE7F-EE04-CA9441B287F8}"/>
              </a:ext>
            </a:extLst>
          </p:cNvPr>
          <p:cNvSpPr>
            <a:spLocks noChangeArrowheads="1"/>
          </p:cNvSpPr>
          <p:nvPr/>
        </p:nvSpPr>
        <p:spPr bwMode="auto">
          <a:xfrm>
            <a:off x="328613" y="2971800"/>
            <a:ext cx="4471987" cy="1409700"/>
          </a:xfrm>
          <a:prstGeom prst="rect">
            <a:avLst/>
          </a:prstGeom>
          <a:noFill/>
          <a:ln w="12700">
            <a:noFill/>
            <a:miter lim="800000"/>
            <a:headEnd/>
            <a:tailEnd/>
          </a:ln>
          <a:effectLst/>
        </p:spPr>
        <p:txBody>
          <a:bodyPr wrap="none" lIns="19050" tIns="26988" rIns="19050" bIns="26988"/>
          <a:lstStyle/>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Insensitivity</a:t>
            </a:r>
          </a:p>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Impatience</a:t>
            </a:r>
          </a:p>
        </p:txBody>
      </p:sp>
      <p:sp>
        <p:nvSpPr>
          <p:cNvPr id="217094" name="Rectangle 6">
            <a:extLst>
              <a:ext uri="{FF2B5EF4-FFF2-40B4-BE49-F238E27FC236}">
                <a16:creationId xmlns:a16="http://schemas.microsoft.com/office/drawing/2014/main" id="{11E90EE8-B16F-7D99-1878-EAB86AA738FC}"/>
              </a:ext>
            </a:extLst>
          </p:cNvPr>
          <p:cNvSpPr>
            <a:spLocks noChangeArrowheads="1"/>
          </p:cNvSpPr>
          <p:nvPr/>
        </p:nvSpPr>
        <p:spPr bwMode="auto">
          <a:xfrm>
            <a:off x="328613" y="5181600"/>
            <a:ext cx="413385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8" rIns="19050" bIns="26988"/>
          <a:lstStyle>
            <a:lvl1pPr>
              <a:spcBef>
                <a:spcPct val="20000"/>
              </a:spcBef>
              <a:buChar char="•"/>
              <a:tabLst>
                <a:tab pos="457200" algn="l"/>
                <a:tab pos="914400" algn="l"/>
                <a:tab pos="1371600" algn="l"/>
              </a:tabLst>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457200" algn="l"/>
                <a:tab pos="914400" algn="l"/>
                <a:tab pos="1371600" algn="l"/>
              </a:tabLst>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457200" algn="l"/>
                <a:tab pos="914400" algn="l"/>
                <a:tab pos="1371600" algn="l"/>
              </a:tabLst>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9pPr>
          </a:lstStyle>
          <a:p>
            <a:pPr>
              <a:lnSpc>
                <a:spcPts val="4500"/>
              </a:lnSpc>
              <a:spcBef>
                <a:spcPct val="0"/>
              </a:spcBef>
              <a:buClr>
                <a:srgbClr val="FFFFFF"/>
              </a:buClr>
              <a:buFontTx/>
              <a:buNone/>
            </a:pPr>
            <a:r>
              <a:rPr lang="en-US" altLang="en-US" sz="3400" b="1">
                <a:solidFill>
                  <a:schemeClr val="tx1"/>
                </a:solidFill>
              </a:rPr>
              <a:t>Disorganization</a:t>
            </a:r>
          </a:p>
          <a:p>
            <a:pPr>
              <a:lnSpc>
                <a:spcPts val="4500"/>
              </a:lnSpc>
              <a:spcBef>
                <a:spcPct val="0"/>
              </a:spcBef>
              <a:buClr>
                <a:srgbClr val="FFFFFF"/>
              </a:buClr>
              <a:buFontTx/>
              <a:buNone/>
            </a:pPr>
            <a:r>
              <a:rPr lang="en-US" altLang="en-US" sz="3400" b="1">
                <a:solidFill>
                  <a:schemeClr val="tx1"/>
                </a:solidFill>
              </a:rPr>
              <a:t>Unpredictability</a:t>
            </a:r>
          </a:p>
        </p:txBody>
      </p:sp>
      <p:sp>
        <p:nvSpPr>
          <p:cNvPr id="217095" name="Rectangle 7">
            <a:extLst>
              <a:ext uri="{FF2B5EF4-FFF2-40B4-BE49-F238E27FC236}">
                <a16:creationId xmlns:a16="http://schemas.microsoft.com/office/drawing/2014/main" id="{DCD6B522-12A3-CDB8-1859-809F9122E2B6}"/>
              </a:ext>
            </a:extLst>
          </p:cNvPr>
          <p:cNvSpPr>
            <a:spLocks noChangeArrowheads="1"/>
          </p:cNvSpPr>
          <p:nvPr/>
        </p:nvSpPr>
        <p:spPr bwMode="auto">
          <a:xfrm>
            <a:off x="5435600" y="2971800"/>
            <a:ext cx="4546600" cy="1409700"/>
          </a:xfrm>
          <a:prstGeom prst="rect">
            <a:avLst/>
          </a:prstGeom>
          <a:noFill/>
          <a:ln w="12700">
            <a:noFill/>
            <a:miter lim="800000"/>
            <a:headEnd/>
            <a:tailEnd/>
          </a:ln>
          <a:effectLst/>
        </p:spPr>
        <p:txBody>
          <a:bodyPr wrap="none" lIns="19050" tIns="26988" rIns="19050" bIns="26988"/>
          <a:lstStyle/>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Routine</a:t>
            </a:r>
          </a:p>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Perfectionism</a:t>
            </a:r>
          </a:p>
        </p:txBody>
      </p:sp>
      <p:sp>
        <p:nvSpPr>
          <p:cNvPr id="217096" name="Rectangle 8">
            <a:extLst>
              <a:ext uri="{FF2B5EF4-FFF2-40B4-BE49-F238E27FC236}">
                <a16:creationId xmlns:a16="http://schemas.microsoft.com/office/drawing/2014/main" id="{49D47210-95DA-9E23-77A2-536EB0ADC01C}"/>
              </a:ext>
            </a:extLst>
          </p:cNvPr>
          <p:cNvSpPr>
            <a:spLocks noChangeArrowheads="1"/>
          </p:cNvSpPr>
          <p:nvPr/>
        </p:nvSpPr>
        <p:spPr bwMode="auto">
          <a:xfrm>
            <a:off x="5435600" y="5181600"/>
            <a:ext cx="4044950" cy="1411288"/>
          </a:xfrm>
          <a:prstGeom prst="rect">
            <a:avLst/>
          </a:prstGeom>
          <a:noFill/>
          <a:ln w="12700">
            <a:noFill/>
            <a:miter lim="800000"/>
            <a:headEnd/>
            <a:tailEnd/>
          </a:ln>
          <a:effectLst/>
        </p:spPr>
        <p:txBody>
          <a:bodyPr wrap="none" lIns="19050" tIns="26988" rIns="19050" bIns="26988"/>
          <a:lstStyle/>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Inefficiency</a:t>
            </a:r>
          </a:p>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Indecision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7096"/>
                                        </p:tgtEl>
                                        <p:attrNameLst>
                                          <p:attrName>style.visibility</p:attrName>
                                        </p:attrNameLst>
                                      </p:cBhvr>
                                      <p:to>
                                        <p:strVal val="visible"/>
                                      </p:to>
                                    </p:set>
                                    <p:animEffect transition="in" filter="fade">
                                      <p:cBhvr>
                                        <p:cTn id="7" dur="500"/>
                                        <p:tgtEl>
                                          <p:spTgt spid="2170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17095"/>
                                        </p:tgtEl>
                                        <p:attrNameLst>
                                          <p:attrName>style.visibility</p:attrName>
                                        </p:attrNameLst>
                                      </p:cBhvr>
                                      <p:to>
                                        <p:strVal val="visible"/>
                                      </p:to>
                                    </p:set>
                                    <p:animEffect transition="in" filter="fade">
                                      <p:cBhvr>
                                        <p:cTn id="12" dur="500"/>
                                        <p:tgtEl>
                                          <p:spTgt spid="2170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17093"/>
                                        </p:tgtEl>
                                        <p:attrNameLst>
                                          <p:attrName>style.visibility</p:attrName>
                                        </p:attrNameLst>
                                      </p:cBhvr>
                                      <p:to>
                                        <p:strVal val="visible"/>
                                      </p:to>
                                    </p:set>
                                    <p:animEffect transition="in" filter="fade">
                                      <p:cBhvr>
                                        <p:cTn id="17" dur="500"/>
                                        <p:tgtEl>
                                          <p:spTgt spid="2170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17094"/>
                                        </p:tgtEl>
                                        <p:attrNameLst>
                                          <p:attrName>style.visibility</p:attrName>
                                        </p:attrNameLst>
                                      </p:cBhvr>
                                      <p:to>
                                        <p:strVal val="visible"/>
                                      </p:to>
                                    </p:set>
                                    <p:animEffect transition="in" filter="fade">
                                      <p:cBhvr>
                                        <p:cTn id="22" dur="500"/>
                                        <p:tgtEl>
                                          <p:spTgt spid="217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3" grpId="0"/>
      <p:bldP spid="217094" grpId="0"/>
      <p:bldP spid="217095" grpId="0"/>
      <p:bldP spid="21709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Footer Placeholder 1">
            <a:extLst>
              <a:ext uri="{FF2B5EF4-FFF2-40B4-BE49-F238E27FC236}">
                <a16:creationId xmlns:a16="http://schemas.microsoft.com/office/drawing/2014/main" id="{42DCCAE4-F4D3-BF0D-0A12-07165878A15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pic>
        <p:nvPicPr>
          <p:cNvPr id="145411" name="Picture 2" descr="styles-NONE">
            <a:extLst>
              <a:ext uri="{FF2B5EF4-FFF2-40B4-BE49-F238E27FC236}">
                <a16:creationId xmlns:a16="http://schemas.microsoft.com/office/drawing/2014/main" id="{814117A3-F647-8865-91E6-DFD20343A1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2" name="Rectangle 3">
            <a:extLst>
              <a:ext uri="{FF2B5EF4-FFF2-40B4-BE49-F238E27FC236}">
                <a16:creationId xmlns:a16="http://schemas.microsoft.com/office/drawing/2014/main" id="{E9D2FCD2-8A8E-2096-014D-FF3495667433}"/>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145413" name="Text Box 4">
            <a:extLst>
              <a:ext uri="{FF2B5EF4-FFF2-40B4-BE49-F238E27FC236}">
                <a16:creationId xmlns:a16="http://schemas.microsoft.com/office/drawing/2014/main" id="{99CFD9C9-B11A-3C7D-4F71-A563229212E3}"/>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cs typeface="Arial" panose="020B0604020202020204" pitchFamily="34" charset="0"/>
              </a:rPr>
              <a:t>What They Fear…</a:t>
            </a:r>
          </a:p>
        </p:txBody>
      </p:sp>
      <p:sp>
        <p:nvSpPr>
          <p:cNvPr id="219141" name="Rectangle 5">
            <a:extLst>
              <a:ext uri="{FF2B5EF4-FFF2-40B4-BE49-F238E27FC236}">
                <a16:creationId xmlns:a16="http://schemas.microsoft.com/office/drawing/2014/main" id="{9345DCC1-0EB1-1C30-9DD9-3E7FC36ABF0C}"/>
              </a:ext>
            </a:extLst>
          </p:cNvPr>
          <p:cNvSpPr>
            <a:spLocks noChangeArrowheads="1"/>
          </p:cNvSpPr>
          <p:nvPr/>
        </p:nvSpPr>
        <p:spPr bwMode="auto">
          <a:xfrm>
            <a:off x="328613" y="2971800"/>
            <a:ext cx="4471987" cy="1409700"/>
          </a:xfrm>
          <a:prstGeom prst="rect">
            <a:avLst/>
          </a:prstGeom>
          <a:noFill/>
          <a:ln w="12700">
            <a:noFill/>
            <a:miter lim="800000"/>
            <a:headEnd/>
            <a:tailEnd/>
          </a:ln>
          <a:effectLst/>
        </p:spPr>
        <p:txBody>
          <a:bodyPr wrap="none" lIns="19050" tIns="26988" rIns="19050" bIns="26988"/>
          <a:lstStyle/>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Sudden</a:t>
            </a:r>
          </a:p>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Changes</a:t>
            </a:r>
          </a:p>
        </p:txBody>
      </p:sp>
      <p:sp>
        <p:nvSpPr>
          <p:cNvPr id="219142" name="Rectangle 6">
            <a:extLst>
              <a:ext uri="{FF2B5EF4-FFF2-40B4-BE49-F238E27FC236}">
                <a16:creationId xmlns:a16="http://schemas.microsoft.com/office/drawing/2014/main" id="{256FDFC5-D9B4-7BDC-F482-F109BC1E8180}"/>
              </a:ext>
            </a:extLst>
          </p:cNvPr>
          <p:cNvSpPr>
            <a:spLocks noChangeArrowheads="1"/>
          </p:cNvSpPr>
          <p:nvPr/>
        </p:nvSpPr>
        <p:spPr bwMode="auto">
          <a:xfrm>
            <a:off x="328613" y="5181600"/>
            <a:ext cx="413385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8" rIns="19050" bIns="26988"/>
          <a:lstStyle>
            <a:lvl1pPr>
              <a:spcBef>
                <a:spcPct val="20000"/>
              </a:spcBef>
              <a:buChar char="•"/>
              <a:tabLst>
                <a:tab pos="457200" algn="l"/>
                <a:tab pos="914400" algn="l"/>
                <a:tab pos="1371600" algn="l"/>
              </a:tabLst>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457200" algn="l"/>
                <a:tab pos="914400" algn="l"/>
                <a:tab pos="1371600" algn="l"/>
              </a:tabLst>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457200" algn="l"/>
                <a:tab pos="914400" algn="l"/>
                <a:tab pos="1371600" algn="l"/>
              </a:tabLst>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9pPr>
          </a:lstStyle>
          <a:p>
            <a:pPr>
              <a:lnSpc>
                <a:spcPts val="4500"/>
              </a:lnSpc>
              <a:spcBef>
                <a:spcPct val="0"/>
              </a:spcBef>
              <a:buClr>
                <a:srgbClr val="FFFFFF"/>
              </a:buClr>
              <a:buFontTx/>
              <a:buNone/>
            </a:pPr>
            <a:r>
              <a:rPr lang="en-US" altLang="en-US" sz="3400" b="1">
                <a:solidFill>
                  <a:schemeClr val="tx1"/>
                </a:solidFill>
              </a:rPr>
              <a:t>Criticism of</a:t>
            </a:r>
          </a:p>
          <a:p>
            <a:pPr>
              <a:lnSpc>
                <a:spcPts val="4500"/>
              </a:lnSpc>
              <a:spcBef>
                <a:spcPct val="0"/>
              </a:spcBef>
              <a:buClr>
                <a:srgbClr val="FFFFFF"/>
              </a:buClr>
              <a:buFontTx/>
              <a:buNone/>
            </a:pPr>
            <a:r>
              <a:rPr lang="en-US" altLang="en-US" sz="3400" b="1">
                <a:solidFill>
                  <a:schemeClr val="tx1"/>
                </a:solidFill>
              </a:rPr>
              <a:t>Their Efforts</a:t>
            </a:r>
          </a:p>
        </p:txBody>
      </p:sp>
      <p:sp>
        <p:nvSpPr>
          <p:cNvPr id="219143" name="Rectangle 7">
            <a:extLst>
              <a:ext uri="{FF2B5EF4-FFF2-40B4-BE49-F238E27FC236}">
                <a16:creationId xmlns:a16="http://schemas.microsoft.com/office/drawing/2014/main" id="{D7D29328-8B79-0EBF-028B-2238A19F7287}"/>
              </a:ext>
            </a:extLst>
          </p:cNvPr>
          <p:cNvSpPr>
            <a:spLocks noChangeArrowheads="1"/>
          </p:cNvSpPr>
          <p:nvPr/>
        </p:nvSpPr>
        <p:spPr bwMode="auto">
          <a:xfrm>
            <a:off x="5435600" y="2971800"/>
            <a:ext cx="4546600" cy="1409700"/>
          </a:xfrm>
          <a:prstGeom prst="rect">
            <a:avLst/>
          </a:prstGeom>
          <a:noFill/>
          <a:ln w="12700">
            <a:noFill/>
            <a:miter lim="800000"/>
            <a:headEnd/>
            <a:tailEnd/>
          </a:ln>
          <a:effectLst/>
        </p:spPr>
        <p:txBody>
          <a:bodyPr wrap="none" lIns="19050" tIns="26988" rIns="19050" bIns="26988"/>
          <a:lstStyle/>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Rejection by</a:t>
            </a:r>
          </a:p>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Others</a:t>
            </a:r>
          </a:p>
        </p:txBody>
      </p:sp>
      <p:sp>
        <p:nvSpPr>
          <p:cNvPr id="219144" name="Rectangle 8">
            <a:extLst>
              <a:ext uri="{FF2B5EF4-FFF2-40B4-BE49-F238E27FC236}">
                <a16:creationId xmlns:a16="http://schemas.microsoft.com/office/drawing/2014/main" id="{DE807BD1-D446-6409-C1B5-8C6ACDC57920}"/>
              </a:ext>
            </a:extLst>
          </p:cNvPr>
          <p:cNvSpPr>
            <a:spLocks noChangeArrowheads="1"/>
          </p:cNvSpPr>
          <p:nvPr/>
        </p:nvSpPr>
        <p:spPr bwMode="auto">
          <a:xfrm>
            <a:off x="5435600" y="5181600"/>
            <a:ext cx="4044950" cy="1411288"/>
          </a:xfrm>
          <a:prstGeom prst="rect">
            <a:avLst/>
          </a:prstGeom>
          <a:noFill/>
          <a:ln w="12700">
            <a:noFill/>
            <a:miter lim="800000"/>
            <a:headEnd/>
            <a:tailEnd/>
          </a:ln>
          <a:effectLst/>
        </p:spPr>
        <p:txBody>
          <a:bodyPr wrap="none" lIns="19050" tIns="26988" rIns="19050" bIns="26988"/>
          <a:lstStyle/>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Being Taken</a:t>
            </a:r>
          </a:p>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Advantage of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9144"/>
                                        </p:tgtEl>
                                        <p:attrNameLst>
                                          <p:attrName>style.visibility</p:attrName>
                                        </p:attrNameLst>
                                      </p:cBhvr>
                                      <p:to>
                                        <p:strVal val="visible"/>
                                      </p:to>
                                    </p:set>
                                    <p:animEffect transition="in" filter="fade">
                                      <p:cBhvr>
                                        <p:cTn id="7" dur="500"/>
                                        <p:tgtEl>
                                          <p:spTgt spid="2191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19143"/>
                                        </p:tgtEl>
                                        <p:attrNameLst>
                                          <p:attrName>style.visibility</p:attrName>
                                        </p:attrNameLst>
                                      </p:cBhvr>
                                      <p:to>
                                        <p:strVal val="visible"/>
                                      </p:to>
                                    </p:set>
                                    <p:animEffect transition="in" filter="fade">
                                      <p:cBhvr>
                                        <p:cTn id="12" dur="500"/>
                                        <p:tgtEl>
                                          <p:spTgt spid="2191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19141"/>
                                        </p:tgtEl>
                                        <p:attrNameLst>
                                          <p:attrName>style.visibility</p:attrName>
                                        </p:attrNameLst>
                                      </p:cBhvr>
                                      <p:to>
                                        <p:strVal val="visible"/>
                                      </p:to>
                                    </p:set>
                                    <p:animEffect transition="in" filter="fade">
                                      <p:cBhvr>
                                        <p:cTn id="17" dur="500"/>
                                        <p:tgtEl>
                                          <p:spTgt spid="2191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19142"/>
                                        </p:tgtEl>
                                        <p:attrNameLst>
                                          <p:attrName>style.visibility</p:attrName>
                                        </p:attrNameLst>
                                      </p:cBhvr>
                                      <p:to>
                                        <p:strVal val="visible"/>
                                      </p:to>
                                    </p:set>
                                    <p:animEffect transition="in" filter="fade">
                                      <p:cBhvr>
                                        <p:cTn id="22" dur="500"/>
                                        <p:tgtEl>
                                          <p:spTgt spid="219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1" grpId="0"/>
      <p:bldP spid="219142" grpId="0"/>
      <p:bldP spid="219143" grpId="0"/>
      <p:bldP spid="21914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Footer Placeholder 1">
            <a:extLst>
              <a:ext uri="{FF2B5EF4-FFF2-40B4-BE49-F238E27FC236}">
                <a16:creationId xmlns:a16="http://schemas.microsoft.com/office/drawing/2014/main" id="{C9F56F3F-47DF-58D9-0A85-1AF3A420AE9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pic>
        <p:nvPicPr>
          <p:cNvPr id="147459" name="Picture 2" descr="styles-NONE">
            <a:extLst>
              <a:ext uri="{FF2B5EF4-FFF2-40B4-BE49-F238E27FC236}">
                <a16:creationId xmlns:a16="http://schemas.microsoft.com/office/drawing/2014/main" id="{07F136D9-2C91-2750-DE26-6EE9FBAC2B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0" name="Rectangle 3">
            <a:extLst>
              <a:ext uri="{FF2B5EF4-FFF2-40B4-BE49-F238E27FC236}">
                <a16:creationId xmlns:a16="http://schemas.microsoft.com/office/drawing/2014/main" id="{27F980B2-FF44-7D72-6DC1-77F3F1F8D6A7}"/>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147461" name="Text Box 4">
            <a:extLst>
              <a:ext uri="{FF2B5EF4-FFF2-40B4-BE49-F238E27FC236}">
                <a16:creationId xmlns:a16="http://schemas.microsoft.com/office/drawing/2014/main" id="{275D0FB6-7970-67C9-FF1A-29D1A43866C1}"/>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cs typeface="Arial" panose="020B0604020202020204" pitchFamily="34" charset="0"/>
              </a:rPr>
              <a:t>Their Workspace is…</a:t>
            </a:r>
          </a:p>
        </p:txBody>
      </p:sp>
      <p:sp>
        <p:nvSpPr>
          <p:cNvPr id="221189" name="Rectangle 5">
            <a:extLst>
              <a:ext uri="{FF2B5EF4-FFF2-40B4-BE49-F238E27FC236}">
                <a16:creationId xmlns:a16="http://schemas.microsoft.com/office/drawing/2014/main" id="{A033F3D7-F22F-F527-A5D8-A226E3B9A39E}"/>
              </a:ext>
            </a:extLst>
          </p:cNvPr>
          <p:cNvSpPr>
            <a:spLocks noChangeArrowheads="1"/>
          </p:cNvSpPr>
          <p:nvPr/>
        </p:nvSpPr>
        <p:spPr bwMode="auto">
          <a:xfrm>
            <a:off x="404813" y="3238500"/>
            <a:ext cx="4471987" cy="1409700"/>
          </a:xfrm>
          <a:prstGeom prst="rect">
            <a:avLst/>
          </a:prstGeom>
          <a:noFill/>
          <a:ln w="12700">
            <a:noFill/>
            <a:miter lim="800000"/>
            <a:headEnd/>
            <a:tailEnd/>
          </a:ln>
          <a:effectLst/>
        </p:spPr>
        <p:txBody>
          <a:bodyPr wrap="none" lIns="19050" tIns="26988" rIns="19050" bIns="26988"/>
          <a:lstStyle/>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Personal</a:t>
            </a:r>
          </a:p>
        </p:txBody>
      </p:sp>
      <p:sp>
        <p:nvSpPr>
          <p:cNvPr id="221190" name="Rectangle 6">
            <a:extLst>
              <a:ext uri="{FF2B5EF4-FFF2-40B4-BE49-F238E27FC236}">
                <a16:creationId xmlns:a16="http://schemas.microsoft.com/office/drawing/2014/main" id="{D73B218C-BECA-2A8C-1C15-CE9C21127505}"/>
              </a:ext>
            </a:extLst>
          </p:cNvPr>
          <p:cNvSpPr>
            <a:spLocks noChangeArrowheads="1"/>
          </p:cNvSpPr>
          <p:nvPr/>
        </p:nvSpPr>
        <p:spPr bwMode="auto">
          <a:xfrm>
            <a:off x="404813" y="5370513"/>
            <a:ext cx="4133850"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8" rIns="19050" bIns="26988"/>
          <a:lstStyle>
            <a:lvl1pPr>
              <a:spcBef>
                <a:spcPct val="20000"/>
              </a:spcBef>
              <a:buChar char="•"/>
              <a:tabLst>
                <a:tab pos="457200" algn="l"/>
                <a:tab pos="914400" algn="l"/>
                <a:tab pos="1371600" algn="l"/>
              </a:tabLst>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457200" algn="l"/>
                <a:tab pos="914400" algn="l"/>
                <a:tab pos="1371600" algn="l"/>
              </a:tabLst>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457200" algn="l"/>
                <a:tab pos="914400" algn="l"/>
                <a:tab pos="1371600" algn="l"/>
              </a:tabLst>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9pPr>
          </a:lstStyle>
          <a:p>
            <a:pPr>
              <a:lnSpc>
                <a:spcPts val="4500"/>
              </a:lnSpc>
              <a:spcBef>
                <a:spcPct val="0"/>
              </a:spcBef>
              <a:buClr>
                <a:srgbClr val="FFFFFF"/>
              </a:buClr>
              <a:buFontTx/>
              <a:buNone/>
            </a:pPr>
            <a:r>
              <a:rPr lang="en-US" altLang="en-US" sz="3400" b="1">
                <a:solidFill>
                  <a:schemeClr val="tx1"/>
                </a:solidFill>
              </a:rPr>
              <a:t>Structured</a:t>
            </a:r>
          </a:p>
        </p:txBody>
      </p:sp>
      <p:sp>
        <p:nvSpPr>
          <p:cNvPr id="221191" name="Rectangle 7">
            <a:extLst>
              <a:ext uri="{FF2B5EF4-FFF2-40B4-BE49-F238E27FC236}">
                <a16:creationId xmlns:a16="http://schemas.microsoft.com/office/drawing/2014/main" id="{99B7322B-19CF-F585-70CF-AAB3D84A0A73}"/>
              </a:ext>
            </a:extLst>
          </p:cNvPr>
          <p:cNvSpPr>
            <a:spLocks noChangeArrowheads="1"/>
          </p:cNvSpPr>
          <p:nvPr/>
        </p:nvSpPr>
        <p:spPr bwMode="auto">
          <a:xfrm>
            <a:off x="5511800" y="3238500"/>
            <a:ext cx="4546600" cy="1409700"/>
          </a:xfrm>
          <a:prstGeom prst="rect">
            <a:avLst/>
          </a:prstGeom>
          <a:noFill/>
          <a:ln w="12700">
            <a:noFill/>
            <a:miter lim="800000"/>
            <a:headEnd/>
            <a:tailEnd/>
          </a:ln>
          <a:effectLst/>
        </p:spPr>
        <p:txBody>
          <a:bodyPr wrap="none" lIns="19050" tIns="26988" rIns="19050" bIns="26988"/>
          <a:lstStyle/>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Stimulating</a:t>
            </a:r>
          </a:p>
        </p:txBody>
      </p:sp>
      <p:sp>
        <p:nvSpPr>
          <p:cNvPr id="221192" name="Rectangle 8">
            <a:extLst>
              <a:ext uri="{FF2B5EF4-FFF2-40B4-BE49-F238E27FC236}">
                <a16:creationId xmlns:a16="http://schemas.microsoft.com/office/drawing/2014/main" id="{4D484273-A945-B481-176F-5D890B08BE68}"/>
              </a:ext>
            </a:extLst>
          </p:cNvPr>
          <p:cNvSpPr>
            <a:spLocks noChangeArrowheads="1"/>
          </p:cNvSpPr>
          <p:nvPr/>
        </p:nvSpPr>
        <p:spPr bwMode="auto">
          <a:xfrm>
            <a:off x="5511800" y="5370513"/>
            <a:ext cx="4044950" cy="1411287"/>
          </a:xfrm>
          <a:prstGeom prst="rect">
            <a:avLst/>
          </a:prstGeom>
          <a:noFill/>
          <a:ln w="12700">
            <a:noFill/>
            <a:miter lim="800000"/>
            <a:headEnd/>
            <a:tailEnd/>
          </a:ln>
          <a:effectLst/>
        </p:spPr>
        <p:txBody>
          <a:bodyPr wrap="none" lIns="19050" tIns="26988" rIns="19050" bIns="26988"/>
          <a:lstStyle/>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Busy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1192"/>
                                        </p:tgtEl>
                                        <p:attrNameLst>
                                          <p:attrName>style.visibility</p:attrName>
                                        </p:attrNameLst>
                                      </p:cBhvr>
                                      <p:to>
                                        <p:strVal val="visible"/>
                                      </p:to>
                                    </p:set>
                                    <p:animEffect transition="in" filter="fade">
                                      <p:cBhvr>
                                        <p:cTn id="7" dur="500"/>
                                        <p:tgtEl>
                                          <p:spTgt spid="2211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21191"/>
                                        </p:tgtEl>
                                        <p:attrNameLst>
                                          <p:attrName>style.visibility</p:attrName>
                                        </p:attrNameLst>
                                      </p:cBhvr>
                                      <p:to>
                                        <p:strVal val="visible"/>
                                      </p:to>
                                    </p:set>
                                    <p:animEffect transition="in" filter="fade">
                                      <p:cBhvr>
                                        <p:cTn id="12" dur="500"/>
                                        <p:tgtEl>
                                          <p:spTgt spid="2211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21189"/>
                                        </p:tgtEl>
                                        <p:attrNameLst>
                                          <p:attrName>style.visibility</p:attrName>
                                        </p:attrNameLst>
                                      </p:cBhvr>
                                      <p:to>
                                        <p:strVal val="visible"/>
                                      </p:to>
                                    </p:set>
                                    <p:animEffect transition="in" filter="fade">
                                      <p:cBhvr>
                                        <p:cTn id="17" dur="500"/>
                                        <p:tgtEl>
                                          <p:spTgt spid="2211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21190"/>
                                        </p:tgtEl>
                                        <p:attrNameLst>
                                          <p:attrName>style.visibility</p:attrName>
                                        </p:attrNameLst>
                                      </p:cBhvr>
                                      <p:to>
                                        <p:strVal val="visible"/>
                                      </p:to>
                                    </p:set>
                                    <p:animEffect transition="in" filter="fade">
                                      <p:cBhvr>
                                        <p:cTn id="22" dur="500"/>
                                        <p:tgtEl>
                                          <p:spTgt spid="221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9" grpId="0"/>
      <p:bldP spid="221190" grpId="0"/>
      <p:bldP spid="221191" grpId="0"/>
      <p:bldP spid="22119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Footer Placeholder 1">
            <a:extLst>
              <a:ext uri="{FF2B5EF4-FFF2-40B4-BE49-F238E27FC236}">
                <a16:creationId xmlns:a16="http://schemas.microsoft.com/office/drawing/2014/main" id="{5AE3DDD3-4C5B-EDDB-CEFC-CC84DB3097F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pic>
        <p:nvPicPr>
          <p:cNvPr id="149507" name="Picture 2" descr="styles-NONE">
            <a:extLst>
              <a:ext uri="{FF2B5EF4-FFF2-40B4-BE49-F238E27FC236}">
                <a16:creationId xmlns:a16="http://schemas.microsoft.com/office/drawing/2014/main" id="{0415D100-82FE-3523-3B65-A322B83773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8" name="Rectangle 3">
            <a:extLst>
              <a:ext uri="{FF2B5EF4-FFF2-40B4-BE49-F238E27FC236}">
                <a16:creationId xmlns:a16="http://schemas.microsoft.com/office/drawing/2014/main" id="{8770F9D2-B9DE-1E52-9A9A-09707F1C501A}"/>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149509" name="Text Box 4">
            <a:extLst>
              <a:ext uri="{FF2B5EF4-FFF2-40B4-BE49-F238E27FC236}">
                <a16:creationId xmlns:a16="http://schemas.microsoft.com/office/drawing/2014/main" id="{AA87D9CE-BA44-A088-CEFA-39D771F72B97}"/>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cs typeface="Arial" panose="020B0604020202020204" pitchFamily="34" charset="0"/>
              </a:rPr>
              <a:t>Managerial strengths…</a:t>
            </a:r>
          </a:p>
        </p:txBody>
      </p:sp>
      <p:sp>
        <p:nvSpPr>
          <p:cNvPr id="223237" name="Rectangle 5">
            <a:extLst>
              <a:ext uri="{FF2B5EF4-FFF2-40B4-BE49-F238E27FC236}">
                <a16:creationId xmlns:a16="http://schemas.microsoft.com/office/drawing/2014/main" id="{9C591057-1605-71EF-A733-306C7FC20CAF}"/>
              </a:ext>
            </a:extLst>
          </p:cNvPr>
          <p:cNvSpPr>
            <a:spLocks noChangeArrowheads="1"/>
          </p:cNvSpPr>
          <p:nvPr/>
        </p:nvSpPr>
        <p:spPr bwMode="auto">
          <a:xfrm>
            <a:off x="404813" y="3238500"/>
            <a:ext cx="4471987" cy="1409700"/>
          </a:xfrm>
          <a:prstGeom prst="rect">
            <a:avLst/>
          </a:prstGeom>
          <a:noFill/>
          <a:ln w="12700">
            <a:noFill/>
            <a:miter lim="800000"/>
            <a:headEnd/>
            <a:tailEnd/>
          </a:ln>
          <a:effectLst/>
        </p:spPr>
        <p:txBody>
          <a:bodyPr wrap="none" lIns="19050" tIns="26988" rIns="19050" bIns="26988"/>
          <a:lstStyle/>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Organizing</a:t>
            </a:r>
          </a:p>
        </p:txBody>
      </p:sp>
      <p:sp>
        <p:nvSpPr>
          <p:cNvPr id="223238" name="Rectangle 6">
            <a:extLst>
              <a:ext uri="{FF2B5EF4-FFF2-40B4-BE49-F238E27FC236}">
                <a16:creationId xmlns:a16="http://schemas.microsoft.com/office/drawing/2014/main" id="{E1B0B35D-FD1B-A2CE-B1CE-D2A5849DDAF3}"/>
              </a:ext>
            </a:extLst>
          </p:cNvPr>
          <p:cNvSpPr>
            <a:spLocks noChangeArrowheads="1"/>
          </p:cNvSpPr>
          <p:nvPr/>
        </p:nvSpPr>
        <p:spPr bwMode="auto">
          <a:xfrm>
            <a:off x="404813" y="5370513"/>
            <a:ext cx="4133850"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8" rIns="19050" bIns="26988"/>
          <a:lstStyle>
            <a:lvl1pPr>
              <a:spcBef>
                <a:spcPct val="20000"/>
              </a:spcBef>
              <a:buChar char="•"/>
              <a:tabLst>
                <a:tab pos="457200" algn="l"/>
                <a:tab pos="914400" algn="l"/>
                <a:tab pos="1371600" algn="l"/>
              </a:tabLst>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457200" algn="l"/>
                <a:tab pos="914400" algn="l"/>
                <a:tab pos="1371600" algn="l"/>
              </a:tabLst>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457200" algn="l"/>
                <a:tab pos="914400" algn="l"/>
                <a:tab pos="1371600" algn="l"/>
              </a:tabLst>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9pPr>
          </a:lstStyle>
          <a:p>
            <a:pPr>
              <a:lnSpc>
                <a:spcPts val="4500"/>
              </a:lnSpc>
              <a:spcBef>
                <a:spcPct val="0"/>
              </a:spcBef>
              <a:buClr>
                <a:srgbClr val="FFFFFF"/>
              </a:buClr>
              <a:buFontTx/>
              <a:buNone/>
            </a:pPr>
            <a:r>
              <a:rPr lang="en-US" altLang="en-US" sz="3400" b="1">
                <a:solidFill>
                  <a:schemeClr val="tx1"/>
                </a:solidFill>
              </a:rPr>
              <a:t>Planning</a:t>
            </a:r>
          </a:p>
        </p:txBody>
      </p:sp>
      <p:sp>
        <p:nvSpPr>
          <p:cNvPr id="223239" name="Rectangle 7">
            <a:extLst>
              <a:ext uri="{FF2B5EF4-FFF2-40B4-BE49-F238E27FC236}">
                <a16:creationId xmlns:a16="http://schemas.microsoft.com/office/drawing/2014/main" id="{D3B956E8-1C47-BB2C-A03F-D03102A41C77}"/>
              </a:ext>
            </a:extLst>
          </p:cNvPr>
          <p:cNvSpPr>
            <a:spLocks noChangeArrowheads="1"/>
          </p:cNvSpPr>
          <p:nvPr/>
        </p:nvSpPr>
        <p:spPr bwMode="auto">
          <a:xfrm>
            <a:off x="5511800" y="3238500"/>
            <a:ext cx="4546600" cy="1409700"/>
          </a:xfrm>
          <a:prstGeom prst="rect">
            <a:avLst/>
          </a:prstGeom>
          <a:noFill/>
          <a:ln w="12700">
            <a:noFill/>
            <a:miter lim="800000"/>
            <a:headEnd/>
            <a:tailEnd/>
          </a:ln>
          <a:effectLst/>
        </p:spPr>
        <p:txBody>
          <a:bodyPr wrap="none" lIns="19050" tIns="26988" rIns="19050" bIns="26988"/>
          <a:lstStyle/>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Motivating</a:t>
            </a:r>
          </a:p>
        </p:txBody>
      </p:sp>
      <p:sp>
        <p:nvSpPr>
          <p:cNvPr id="223240" name="Rectangle 8">
            <a:extLst>
              <a:ext uri="{FF2B5EF4-FFF2-40B4-BE49-F238E27FC236}">
                <a16:creationId xmlns:a16="http://schemas.microsoft.com/office/drawing/2014/main" id="{D3DCCADC-46F3-99D3-23A1-82AE8BFFE465}"/>
              </a:ext>
            </a:extLst>
          </p:cNvPr>
          <p:cNvSpPr>
            <a:spLocks noChangeArrowheads="1"/>
          </p:cNvSpPr>
          <p:nvPr/>
        </p:nvSpPr>
        <p:spPr bwMode="auto">
          <a:xfrm>
            <a:off x="5511800" y="5370513"/>
            <a:ext cx="4044950" cy="1411287"/>
          </a:xfrm>
          <a:prstGeom prst="rect">
            <a:avLst/>
          </a:prstGeom>
          <a:noFill/>
          <a:ln w="12700">
            <a:noFill/>
            <a:miter lim="800000"/>
            <a:headEnd/>
            <a:tailEnd/>
          </a:ln>
          <a:effectLst/>
        </p:spPr>
        <p:txBody>
          <a:bodyPr wrap="none" lIns="19050" tIns="26988" rIns="19050" bIns="26988"/>
          <a:lstStyle/>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Controlling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3240"/>
                                        </p:tgtEl>
                                        <p:attrNameLst>
                                          <p:attrName>style.visibility</p:attrName>
                                        </p:attrNameLst>
                                      </p:cBhvr>
                                      <p:to>
                                        <p:strVal val="visible"/>
                                      </p:to>
                                    </p:set>
                                    <p:animEffect transition="in" filter="fade">
                                      <p:cBhvr>
                                        <p:cTn id="7" dur="500"/>
                                        <p:tgtEl>
                                          <p:spTgt spid="2232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23239"/>
                                        </p:tgtEl>
                                        <p:attrNameLst>
                                          <p:attrName>style.visibility</p:attrName>
                                        </p:attrNameLst>
                                      </p:cBhvr>
                                      <p:to>
                                        <p:strVal val="visible"/>
                                      </p:to>
                                    </p:set>
                                    <p:animEffect transition="in" filter="fade">
                                      <p:cBhvr>
                                        <p:cTn id="12" dur="500"/>
                                        <p:tgtEl>
                                          <p:spTgt spid="2232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23237"/>
                                        </p:tgtEl>
                                        <p:attrNameLst>
                                          <p:attrName>style.visibility</p:attrName>
                                        </p:attrNameLst>
                                      </p:cBhvr>
                                      <p:to>
                                        <p:strVal val="visible"/>
                                      </p:to>
                                    </p:set>
                                    <p:animEffect transition="in" filter="fade">
                                      <p:cBhvr>
                                        <p:cTn id="17" dur="500"/>
                                        <p:tgtEl>
                                          <p:spTgt spid="2232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23238"/>
                                        </p:tgtEl>
                                        <p:attrNameLst>
                                          <p:attrName>style.visibility</p:attrName>
                                        </p:attrNameLst>
                                      </p:cBhvr>
                                      <p:to>
                                        <p:strVal val="visible"/>
                                      </p:to>
                                    </p:set>
                                    <p:animEffect transition="in" filter="fade">
                                      <p:cBhvr>
                                        <p:cTn id="22" dur="500"/>
                                        <p:tgtEl>
                                          <p:spTgt spid="223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7" grpId="0"/>
      <p:bldP spid="223238" grpId="0"/>
      <p:bldP spid="223239" grpId="0"/>
      <p:bldP spid="223240"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Footer Placeholder 1">
            <a:extLst>
              <a:ext uri="{FF2B5EF4-FFF2-40B4-BE49-F238E27FC236}">
                <a16:creationId xmlns:a16="http://schemas.microsoft.com/office/drawing/2014/main" id="{2BAAF6A8-CD8C-7EC0-55D6-BA57E8B93A0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pic>
        <p:nvPicPr>
          <p:cNvPr id="151555" name="Picture 2" descr="styles-NONE">
            <a:extLst>
              <a:ext uri="{FF2B5EF4-FFF2-40B4-BE49-F238E27FC236}">
                <a16:creationId xmlns:a16="http://schemas.microsoft.com/office/drawing/2014/main" id="{7D6EBDB3-7092-01A8-F3BA-962A64FC58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6" name="Rectangle 3">
            <a:extLst>
              <a:ext uri="{FF2B5EF4-FFF2-40B4-BE49-F238E27FC236}">
                <a16:creationId xmlns:a16="http://schemas.microsoft.com/office/drawing/2014/main" id="{296485F6-B270-2644-A30C-BB5D944DA02B}"/>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151557" name="Text Box 4">
            <a:extLst>
              <a:ext uri="{FF2B5EF4-FFF2-40B4-BE49-F238E27FC236}">
                <a16:creationId xmlns:a16="http://schemas.microsoft.com/office/drawing/2014/main" id="{4BA7B03F-CF9E-D0F6-5F90-DB7B5DE36303}"/>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cs typeface="Arial" panose="020B0604020202020204" pitchFamily="34" charset="0"/>
              </a:rPr>
              <a:t>They Listen…</a:t>
            </a:r>
          </a:p>
        </p:txBody>
      </p:sp>
      <p:sp>
        <p:nvSpPr>
          <p:cNvPr id="225285" name="Rectangle 5">
            <a:extLst>
              <a:ext uri="{FF2B5EF4-FFF2-40B4-BE49-F238E27FC236}">
                <a16:creationId xmlns:a16="http://schemas.microsoft.com/office/drawing/2014/main" id="{C871E709-E0BA-B146-4D74-1F4D50A44DAC}"/>
              </a:ext>
            </a:extLst>
          </p:cNvPr>
          <p:cNvSpPr>
            <a:spLocks noChangeArrowheads="1"/>
          </p:cNvSpPr>
          <p:nvPr/>
        </p:nvSpPr>
        <p:spPr bwMode="auto">
          <a:xfrm>
            <a:off x="404813" y="3238500"/>
            <a:ext cx="4471987" cy="1409700"/>
          </a:xfrm>
          <a:prstGeom prst="rect">
            <a:avLst/>
          </a:prstGeom>
          <a:noFill/>
          <a:ln w="12700">
            <a:noFill/>
            <a:miter lim="800000"/>
            <a:headEnd/>
            <a:tailEnd/>
          </a:ln>
          <a:effectLst/>
        </p:spPr>
        <p:txBody>
          <a:bodyPr wrap="none" lIns="19050" tIns="26988" rIns="19050" bIns="26988"/>
          <a:lstStyle/>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Empathically</a:t>
            </a:r>
          </a:p>
        </p:txBody>
      </p:sp>
      <p:sp>
        <p:nvSpPr>
          <p:cNvPr id="225286" name="Rectangle 6">
            <a:extLst>
              <a:ext uri="{FF2B5EF4-FFF2-40B4-BE49-F238E27FC236}">
                <a16:creationId xmlns:a16="http://schemas.microsoft.com/office/drawing/2014/main" id="{211E22B9-D580-9E3B-F80A-30E6B0F7C7EC}"/>
              </a:ext>
            </a:extLst>
          </p:cNvPr>
          <p:cNvSpPr>
            <a:spLocks noChangeArrowheads="1"/>
          </p:cNvSpPr>
          <p:nvPr/>
        </p:nvSpPr>
        <p:spPr bwMode="auto">
          <a:xfrm>
            <a:off x="404813" y="5370513"/>
            <a:ext cx="4133850"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8" rIns="19050" bIns="26988"/>
          <a:lstStyle>
            <a:lvl1pPr>
              <a:spcBef>
                <a:spcPct val="20000"/>
              </a:spcBef>
              <a:buChar char="•"/>
              <a:tabLst>
                <a:tab pos="457200" algn="l"/>
                <a:tab pos="914400" algn="l"/>
                <a:tab pos="1371600" algn="l"/>
              </a:tabLst>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457200" algn="l"/>
                <a:tab pos="914400" algn="l"/>
                <a:tab pos="1371600" algn="l"/>
              </a:tabLst>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457200" algn="l"/>
                <a:tab pos="914400" algn="l"/>
                <a:tab pos="1371600" algn="l"/>
              </a:tabLst>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9pPr>
          </a:lstStyle>
          <a:p>
            <a:pPr>
              <a:lnSpc>
                <a:spcPts val="4500"/>
              </a:lnSpc>
              <a:spcBef>
                <a:spcPct val="0"/>
              </a:spcBef>
              <a:buClr>
                <a:srgbClr val="FFFFFF"/>
              </a:buClr>
              <a:buFontTx/>
              <a:buNone/>
            </a:pPr>
            <a:r>
              <a:rPr lang="en-US" altLang="en-US" sz="3400" b="1">
                <a:solidFill>
                  <a:schemeClr val="tx1"/>
                </a:solidFill>
              </a:rPr>
              <a:t>Analytically</a:t>
            </a:r>
          </a:p>
        </p:txBody>
      </p:sp>
      <p:sp>
        <p:nvSpPr>
          <p:cNvPr id="225287" name="Rectangle 7">
            <a:extLst>
              <a:ext uri="{FF2B5EF4-FFF2-40B4-BE49-F238E27FC236}">
                <a16:creationId xmlns:a16="http://schemas.microsoft.com/office/drawing/2014/main" id="{21509237-80FE-47D8-2C78-BA18FB098AC8}"/>
              </a:ext>
            </a:extLst>
          </p:cNvPr>
          <p:cNvSpPr>
            <a:spLocks noChangeArrowheads="1"/>
          </p:cNvSpPr>
          <p:nvPr/>
        </p:nvSpPr>
        <p:spPr bwMode="auto">
          <a:xfrm>
            <a:off x="5511800" y="3238500"/>
            <a:ext cx="4546600" cy="1409700"/>
          </a:xfrm>
          <a:prstGeom prst="rect">
            <a:avLst/>
          </a:prstGeom>
          <a:noFill/>
          <a:ln w="12700">
            <a:noFill/>
            <a:miter lim="800000"/>
            <a:headEnd/>
            <a:tailEnd/>
          </a:ln>
          <a:effectLst/>
        </p:spPr>
        <p:txBody>
          <a:bodyPr wrap="none" lIns="19050" tIns="26988" rIns="19050" bIns="26988"/>
          <a:lstStyle/>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Intermittently</a:t>
            </a:r>
          </a:p>
        </p:txBody>
      </p:sp>
      <p:sp>
        <p:nvSpPr>
          <p:cNvPr id="225288" name="Rectangle 8">
            <a:extLst>
              <a:ext uri="{FF2B5EF4-FFF2-40B4-BE49-F238E27FC236}">
                <a16:creationId xmlns:a16="http://schemas.microsoft.com/office/drawing/2014/main" id="{7BE39CD7-832B-07EA-49DC-EAA9A4E6CFA5}"/>
              </a:ext>
            </a:extLst>
          </p:cNvPr>
          <p:cNvSpPr>
            <a:spLocks noChangeArrowheads="1"/>
          </p:cNvSpPr>
          <p:nvPr/>
        </p:nvSpPr>
        <p:spPr bwMode="auto">
          <a:xfrm>
            <a:off x="5511800" y="5370513"/>
            <a:ext cx="4044950" cy="1411287"/>
          </a:xfrm>
          <a:prstGeom prst="rect">
            <a:avLst/>
          </a:prstGeom>
          <a:noFill/>
          <a:ln w="12700">
            <a:noFill/>
            <a:miter lim="800000"/>
            <a:headEnd/>
            <a:tailEnd/>
          </a:ln>
          <a:effectLst/>
        </p:spPr>
        <p:txBody>
          <a:bodyPr wrap="none" lIns="19050" tIns="26988" rIns="19050" bIns="26988"/>
          <a:lstStyle/>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Purposefully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288"/>
                                        </p:tgtEl>
                                        <p:attrNameLst>
                                          <p:attrName>style.visibility</p:attrName>
                                        </p:attrNameLst>
                                      </p:cBhvr>
                                      <p:to>
                                        <p:strVal val="visible"/>
                                      </p:to>
                                    </p:set>
                                    <p:animEffect transition="in" filter="fade">
                                      <p:cBhvr>
                                        <p:cTn id="7" dur="500"/>
                                        <p:tgtEl>
                                          <p:spTgt spid="2252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25287"/>
                                        </p:tgtEl>
                                        <p:attrNameLst>
                                          <p:attrName>style.visibility</p:attrName>
                                        </p:attrNameLst>
                                      </p:cBhvr>
                                      <p:to>
                                        <p:strVal val="visible"/>
                                      </p:to>
                                    </p:set>
                                    <p:animEffect transition="in" filter="fade">
                                      <p:cBhvr>
                                        <p:cTn id="12" dur="500"/>
                                        <p:tgtEl>
                                          <p:spTgt spid="2252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25285"/>
                                        </p:tgtEl>
                                        <p:attrNameLst>
                                          <p:attrName>style.visibility</p:attrName>
                                        </p:attrNameLst>
                                      </p:cBhvr>
                                      <p:to>
                                        <p:strVal val="visible"/>
                                      </p:to>
                                    </p:set>
                                    <p:animEffect transition="in" filter="fade">
                                      <p:cBhvr>
                                        <p:cTn id="17" dur="500"/>
                                        <p:tgtEl>
                                          <p:spTgt spid="22528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25286"/>
                                        </p:tgtEl>
                                        <p:attrNameLst>
                                          <p:attrName>style.visibility</p:attrName>
                                        </p:attrNameLst>
                                      </p:cBhvr>
                                      <p:to>
                                        <p:strVal val="visible"/>
                                      </p:to>
                                    </p:set>
                                    <p:animEffect transition="in" filter="fade">
                                      <p:cBhvr>
                                        <p:cTn id="22"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5" grpId="0"/>
      <p:bldP spid="225286" grpId="0"/>
      <p:bldP spid="225287" grpId="0"/>
      <p:bldP spid="225288"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Footer Placeholder 1">
            <a:extLst>
              <a:ext uri="{FF2B5EF4-FFF2-40B4-BE49-F238E27FC236}">
                <a16:creationId xmlns:a16="http://schemas.microsoft.com/office/drawing/2014/main" id="{B911058C-0EC5-8AA9-9E37-C8A18A3E667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pic>
        <p:nvPicPr>
          <p:cNvPr id="153603" name="Picture 2" descr="styles-NONE">
            <a:extLst>
              <a:ext uri="{FF2B5EF4-FFF2-40B4-BE49-F238E27FC236}">
                <a16:creationId xmlns:a16="http://schemas.microsoft.com/office/drawing/2014/main" id="{A7F4ECFB-529F-C5A4-23FB-DEF2688DF9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4" name="Rectangle 3">
            <a:extLst>
              <a:ext uri="{FF2B5EF4-FFF2-40B4-BE49-F238E27FC236}">
                <a16:creationId xmlns:a16="http://schemas.microsoft.com/office/drawing/2014/main" id="{6328DFDC-DFBD-450B-EED2-9932B2BECD5C}"/>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153605" name="Text Box 4">
            <a:extLst>
              <a:ext uri="{FF2B5EF4-FFF2-40B4-BE49-F238E27FC236}">
                <a16:creationId xmlns:a16="http://schemas.microsoft.com/office/drawing/2014/main" id="{622F628E-FD39-0810-332E-2FD25E50CE3E}"/>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cs typeface="Arial" panose="020B0604020202020204" pitchFamily="34" charset="0"/>
              </a:rPr>
              <a:t>Save Them…</a:t>
            </a:r>
          </a:p>
        </p:txBody>
      </p:sp>
      <p:sp>
        <p:nvSpPr>
          <p:cNvPr id="227333" name="Rectangle 5">
            <a:extLst>
              <a:ext uri="{FF2B5EF4-FFF2-40B4-BE49-F238E27FC236}">
                <a16:creationId xmlns:a16="http://schemas.microsoft.com/office/drawing/2014/main" id="{274FA3CA-17C4-9B0F-B982-8D47D4C56F5B}"/>
              </a:ext>
            </a:extLst>
          </p:cNvPr>
          <p:cNvSpPr>
            <a:spLocks noChangeArrowheads="1"/>
          </p:cNvSpPr>
          <p:nvPr/>
        </p:nvSpPr>
        <p:spPr bwMode="auto">
          <a:xfrm>
            <a:off x="404813" y="3238500"/>
            <a:ext cx="4471987" cy="1409700"/>
          </a:xfrm>
          <a:prstGeom prst="rect">
            <a:avLst/>
          </a:prstGeom>
          <a:noFill/>
          <a:ln w="12700">
            <a:noFill/>
            <a:miter lim="800000"/>
            <a:headEnd/>
            <a:tailEnd/>
          </a:ln>
          <a:effectLst/>
        </p:spPr>
        <p:txBody>
          <a:bodyPr wrap="none" lIns="19050" tIns="26988" rIns="19050" bIns="26988"/>
          <a:lstStyle/>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Conflict</a:t>
            </a:r>
          </a:p>
        </p:txBody>
      </p:sp>
      <p:sp>
        <p:nvSpPr>
          <p:cNvPr id="227334" name="Rectangle 6">
            <a:extLst>
              <a:ext uri="{FF2B5EF4-FFF2-40B4-BE49-F238E27FC236}">
                <a16:creationId xmlns:a16="http://schemas.microsoft.com/office/drawing/2014/main" id="{E338203E-881D-4CA3-28D2-30EC6EDFBF7B}"/>
              </a:ext>
            </a:extLst>
          </p:cNvPr>
          <p:cNvSpPr>
            <a:spLocks noChangeArrowheads="1"/>
          </p:cNvSpPr>
          <p:nvPr/>
        </p:nvSpPr>
        <p:spPr bwMode="auto">
          <a:xfrm>
            <a:off x="404813" y="5370513"/>
            <a:ext cx="4133850"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8" rIns="19050" bIns="26988"/>
          <a:lstStyle>
            <a:lvl1pPr>
              <a:spcBef>
                <a:spcPct val="20000"/>
              </a:spcBef>
              <a:buChar char="•"/>
              <a:tabLst>
                <a:tab pos="457200" algn="l"/>
                <a:tab pos="914400" algn="l"/>
                <a:tab pos="1371600" algn="l"/>
              </a:tabLst>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457200" algn="l"/>
                <a:tab pos="914400" algn="l"/>
                <a:tab pos="1371600" algn="l"/>
              </a:tabLst>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457200" algn="l"/>
                <a:tab pos="914400" algn="l"/>
                <a:tab pos="1371600" algn="l"/>
              </a:tabLst>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9pPr>
          </a:lstStyle>
          <a:p>
            <a:pPr>
              <a:lnSpc>
                <a:spcPts val="4500"/>
              </a:lnSpc>
              <a:spcBef>
                <a:spcPct val="0"/>
              </a:spcBef>
              <a:buClr>
                <a:srgbClr val="FFFFFF"/>
              </a:buClr>
              <a:buFontTx/>
              <a:buNone/>
            </a:pPr>
            <a:r>
              <a:rPr lang="en-US" altLang="en-US" sz="3400" b="1">
                <a:solidFill>
                  <a:schemeClr val="tx1"/>
                </a:solidFill>
              </a:rPr>
              <a:t>Face</a:t>
            </a:r>
          </a:p>
        </p:txBody>
      </p:sp>
      <p:sp>
        <p:nvSpPr>
          <p:cNvPr id="227335" name="Rectangle 7">
            <a:extLst>
              <a:ext uri="{FF2B5EF4-FFF2-40B4-BE49-F238E27FC236}">
                <a16:creationId xmlns:a16="http://schemas.microsoft.com/office/drawing/2014/main" id="{41266C3F-4916-AC90-49F8-FCD4D549B79E}"/>
              </a:ext>
            </a:extLst>
          </p:cNvPr>
          <p:cNvSpPr>
            <a:spLocks noChangeArrowheads="1"/>
          </p:cNvSpPr>
          <p:nvPr/>
        </p:nvSpPr>
        <p:spPr bwMode="auto">
          <a:xfrm>
            <a:off x="5511800" y="3238500"/>
            <a:ext cx="4546600" cy="1409700"/>
          </a:xfrm>
          <a:prstGeom prst="rect">
            <a:avLst/>
          </a:prstGeom>
          <a:noFill/>
          <a:ln w="12700">
            <a:noFill/>
            <a:miter lim="800000"/>
            <a:headEnd/>
            <a:tailEnd/>
          </a:ln>
          <a:effectLst/>
        </p:spPr>
        <p:txBody>
          <a:bodyPr wrap="none" lIns="19050" tIns="26988" rIns="19050" bIns="26988"/>
          <a:lstStyle/>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Effort</a:t>
            </a:r>
          </a:p>
        </p:txBody>
      </p:sp>
      <p:sp>
        <p:nvSpPr>
          <p:cNvPr id="227336" name="Rectangle 8">
            <a:extLst>
              <a:ext uri="{FF2B5EF4-FFF2-40B4-BE49-F238E27FC236}">
                <a16:creationId xmlns:a16="http://schemas.microsoft.com/office/drawing/2014/main" id="{9A2888DC-D705-648F-24D3-C3C16FB8A3D0}"/>
              </a:ext>
            </a:extLst>
          </p:cNvPr>
          <p:cNvSpPr>
            <a:spLocks noChangeArrowheads="1"/>
          </p:cNvSpPr>
          <p:nvPr/>
        </p:nvSpPr>
        <p:spPr bwMode="auto">
          <a:xfrm>
            <a:off x="5511800" y="5370513"/>
            <a:ext cx="4044950" cy="1411287"/>
          </a:xfrm>
          <a:prstGeom prst="rect">
            <a:avLst/>
          </a:prstGeom>
          <a:noFill/>
          <a:ln w="12700">
            <a:noFill/>
            <a:miter lim="800000"/>
            <a:headEnd/>
            <a:tailEnd/>
          </a:ln>
          <a:effectLst/>
        </p:spPr>
        <p:txBody>
          <a:bodyPr wrap="none" lIns="19050" tIns="26988" rIns="19050" bIns="26988"/>
          <a:lstStyle/>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7336"/>
                                        </p:tgtEl>
                                        <p:attrNameLst>
                                          <p:attrName>style.visibility</p:attrName>
                                        </p:attrNameLst>
                                      </p:cBhvr>
                                      <p:to>
                                        <p:strVal val="visible"/>
                                      </p:to>
                                    </p:set>
                                    <p:animEffect transition="in" filter="fade">
                                      <p:cBhvr>
                                        <p:cTn id="7" dur="500"/>
                                        <p:tgtEl>
                                          <p:spTgt spid="2273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27335"/>
                                        </p:tgtEl>
                                        <p:attrNameLst>
                                          <p:attrName>style.visibility</p:attrName>
                                        </p:attrNameLst>
                                      </p:cBhvr>
                                      <p:to>
                                        <p:strVal val="visible"/>
                                      </p:to>
                                    </p:set>
                                    <p:animEffect transition="in" filter="fade">
                                      <p:cBhvr>
                                        <p:cTn id="12" dur="500"/>
                                        <p:tgtEl>
                                          <p:spTgt spid="2273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27333"/>
                                        </p:tgtEl>
                                        <p:attrNameLst>
                                          <p:attrName>style.visibility</p:attrName>
                                        </p:attrNameLst>
                                      </p:cBhvr>
                                      <p:to>
                                        <p:strVal val="visible"/>
                                      </p:to>
                                    </p:set>
                                    <p:animEffect transition="in" filter="fade">
                                      <p:cBhvr>
                                        <p:cTn id="17" dur="500"/>
                                        <p:tgtEl>
                                          <p:spTgt spid="2273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27334"/>
                                        </p:tgtEl>
                                        <p:attrNameLst>
                                          <p:attrName>style.visibility</p:attrName>
                                        </p:attrNameLst>
                                      </p:cBhvr>
                                      <p:to>
                                        <p:strVal val="visible"/>
                                      </p:to>
                                    </p:set>
                                    <p:animEffect transition="in" filter="fade">
                                      <p:cBhvr>
                                        <p:cTn id="22" dur="500"/>
                                        <p:tgtEl>
                                          <p:spTgt spid="227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3" grpId="0"/>
      <p:bldP spid="227334" grpId="0"/>
      <p:bldP spid="227335" grpId="0"/>
      <p:bldP spid="2273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a:extLst>
              <a:ext uri="{FF2B5EF4-FFF2-40B4-BE49-F238E27FC236}">
                <a16:creationId xmlns:a16="http://schemas.microsoft.com/office/drawing/2014/main" id="{72903515-702B-6781-E331-9127CC7ACF6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27651" name="Rectangle 2">
            <a:extLst>
              <a:ext uri="{FF2B5EF4-FFF2-40B4-BE49-F238E27FC236}">
                <a16:creationId xmlns:a16="http://schemas.microsoft.com/office/drawing/2014/main" id="{1E13C962-C147-EC4D-AF96-BAD2A70BEB82}"/>
              </a:ext>
            </a:extLst>
          </p:cNvPr>
          <p:cNvSpPr>
            <a:spLocks noGrp="1" noChangeArrowheads="1"/>
          </p:cNvSpPr>
          <p:nvPr>
            <p:ph type="title"/>
          </p:nvPr>
        </p:nvSpPr>
        <p:spPr/>
        <p:txBody>
          <a:bodyPr/>
          <a:lstStyle/>
          <a:p>
            <a:pPr eaLnBrk="1" hangingPunct="1"/>
            <a:r>
              <a:rPr lang="en-US" altLang="en-US" b="1"/>
              <a:t>The Platinum Rule</a:t>
            </a:r>
            <a:r>
              <a:rPr lang="en-US" altLang="en-US" b="1">
                <a:latin typeface="Arial" panose="020B0604020202020204" pitchFamily="34" charset="0"/>
              </a:rPr>
              <a:t>…</a:t>
            </a:r>
            <a:endParaRPr lang="en-US" altLang="en-US" b="1"/>
          </a:p>
        </p:txBody>
      </p:sp>
      <p:sp>
        <p:nvSpPr>
          <p:cNvPr id="49155" name="Rectangle 3">
            <a:extLst>
              <a:ext uri="{FF2B5EF4-FFF2-40B4-BE49-F238E27FC236}">
                <a16:creationId xmlns:a16="http://schemas.microsoft.com/office/drawing/2014/main" id="{9C421544-68D7-84D5-24E0-E919707C48FE}"/>
              </a:ext>
            </a:extLst>
          </p:cNvPr>
          <p:cNvSpPr>
            <a:spLocks noGrp="1" noChangeArrowheads="1"/>
          </p:cNvSpPr>
          <p:nvPr>
            <p:ph type="body" idx="1"/>
          </p:nvPr>
        </p:nvSpPr>
        <p:spPr/>
        <p:txBody>
          <a:bodyPr/>
          <a:lstStyle/>
          <a:p>
            <a:pPr algn="ctr" eaLnBrk="1" hangingPunct="1">
              <a:buFontTx/>
              <a:buNone/>
            </a:pPr>
            <a:r>
              <a:rPr lang="en-US" altLang="en-US" sz="2800">
                <a:solidFill>
                  <a:srgbClr val="335A85"/>
                </a:solidFill>
              </a:rPr>
              <a:t>“Do Unto Others as </a:t>
            </a:r>
            <a:r>
              <a:rPr lang="en-US" altLang="en-US" sz="2800" b="1" u="sng">
                <a:solidFill>
                  <a:srgbClr val="335A85"/>
                </a:solidFill>
              </a:rPr>
              <a:t>They</a:t>
            </a:r>
            <a:r>
              <a:rPr lang="en-US" altLang="en-US" sz="2800">
                <a:solidFill>
                  <a:srgbClr val="335A85"/>
                </a:solidFill>
              </a:rPr>
              <a:t> Want Done Unto </a:t>
            </a:r>
            <a:r>
              <a:rPr lang="en-US" altLang="en-US" sz="2800" b="1" u="sng">
                <a:solidFill>
                  <a:srgbClr val="335A85"/>
                </a:solidFill>
              </a:rPr>
              <a:t>Them!</a:t>
            </a:r>
            <a:r>
              <a:rPr lang="en-US" altLang="en-US" sz="2800">
                <a:solidFill>
                  <a:srgbClr val="335A85"/>
                </a:solidFill>
              </a:rPr>
              <a:t>”</a:t>
            </a:r>
          </a:p>
          <a:p>
            <a:pPr algn="ctr" eaLnBrk="1" hangingPunct="1">
              <a:buFontTx/>
              <a:buNone/>
            </a:pPr>
            <a:endParaRPr lang="en-US" altLang="en-US" sz="2800">
              <a:solidFill>
                <a:srgbClr val="335A85"/>
              </a:solidFill>
            </a:endParaRPr>
          </a:p>
          <a:p>
            <a:pPr algn="ctr" eaLnBrk="1" hangingPunct="1">
              <a:buFontTx/>
              <a:buNone/>
            </a:pPr>
            <a:r>
              <a:rPr lang="en-US" altLang="en-US" sz="2800">
                <a:solidFill>
                  <a:srgbClr val="335A85"/>
                </a:solidFill>
              </a:rPr>
              <a:t>Or…</a:t>
            </a:r>
          </a:p>
          <a:p>
            <a:pPr algn="ctr" eaLnBrk="1" hangingPunct="1">
              <a:buFontTx/>
              <a:buNone/>
            </a:pPr>
            <a:endParaRPr lang="en-US" altLang="en-US" sz="2800">
              <a:solidFill>
                <a:srgbClr val="335A85"/>
              </a:solidFill>
            </a:endParaRPr>
          </a:p>
          <a:p>
            <a:pPr algn="ctr" eaLnBrk="1" hangingPunct="1">
              <a:buFontTx/>
              <a:buNone/>
            </a:pPr>
            <a:r>
              <a:rPr lang="en-US" altLang="en-US" sz="2800">
                <a:solidFill>
                  <a:srgbClr val="A50021"/>
                </a:solidFill>
              </a:rPr>
              <a:t>“Treat Others the Way </a:t>
            </a:r>
            <a:r>
              <a:rPr lang="en-US" altLang="en-US" sz="2800" b="1" u="sng">
                <a:solidFill>
                  <a:srgbClr val="A50021"/>
                </a:solidFill>
              </a:rPr>
              <a:t>They</a:t>
            </a:r>
            <a:r>
              <a:rPr lang="en-US" altLang="en-US" sz="2800">
                <a:solidFill>
                  <a:srgbClr val="A50021"/>
                </a:solidFill>
              </a:rPr>
              <a:t> Want </a:t>
            </a:r>
            <a:br>
              <a:rPr lang="en-US" altLang="en-US" sz="2800">
                <a:solidFill>
                  <a:srgbClr val="A50021"/>
                </a:solidFill>
              </a:rPr>
            </a:br>
            <a:r>
              <a:rPr lang="en-US" altLang="en-US" sz="2800">
                <a:solidFill>
                  <a:srgbClr val="A50021"/>
                </a:solidFill>
              </a:rPr>
              <a:t>(and Need) to Be Treated!”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fade">
                                      <p:cBhvr>
                                        <p:cTn id="7" dur="2000"/>
                                        <p:tgtEl>
                                          <p:spTgt spid="491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9155">
                                            <p:txEl>
                                              <p:pRg st="2" end="2"/>
                                            </p:txEl>
                                          </p:spTgt>
                                        </p:tgtEl>
                                        <p:attrNameLst>
                                          <p:attrName>style.visibility</p:attrName>
                                        </p:attrNameLst>
                                      </p:cBhvr>
                                      <p:to>
                                        <p:strVal val="visible"/>
                                      </p:to>
                                    </p:set>
                                    <p:animEffect transition="in" filter="fade">
                                      <p:cBhvr>
                                        <p:cTn id="12" dur="2000"/>
                                        <p:tgtEl>
                                          <p:spTgt spid="49155">
                                            <p:txEl>
                                              <p:pRg st="2" end="2"/>
                                            </p:txEl>
                                          </p:spTgt>
                                        </p:tgtEl>
                                      </p:cBhvr>
                                    </p:animEffect>
                                  </p:childTnLst>
                                </p:cTn>
                              </p:par>
                            </p:childTnLst>
                          </p:cTn>
                        </p:par>
                        <p:par>
                          <p:cTn id="13" fill="hold" nodeType="afterGroup">
                            <p:stCondLst>
                              <p:cond delay="2000"/>
                            </p:stCondLst>
                            <p:childTnLst>
                              <p:par>
                                <p:cTn id="14" presetID="10" presetClass="entr" presetSubtype="0" fill="hold" nodeType="afterEffect">
                                  <p:stCondLst>
                                    <p:cond delay="0"/>
                                  </p:stCondLst>
                                  <p:childTnLst>
                                    <p:set>
                                      <p:cBhvr>
                                        <p:cTn id="15" dur="1" fill="hold">
                                          <p:stCondLst>
                                            <p:cond delay="0"/>
                                          </p:stCondLst>
                                        </p:cTn>
                                        <p:tgtEl>
                                          <p:spTgt spid="49155">
                                            <p:txEl>
                                              <p:pRg st="4" end="4"/>
                                            </p:txEl>
                                          </p:spTgt>
                                        </p:tgtEl>
                                        <p:attrNameLst>
                                          <p:attrName>style.visibility</p:attrName>
                                        </p:attrNameLst>
                                      </p:cBhvr>
                                      <p:to>
                                        <p:strVal val="visible"/>
                                      </p:to>
                                    </p:set>
                                    <p:animEffect transition="in" filter="fade">
                                      <p:cBhvr>
                                        <p:cTn id="16" dur="2000"/>
                                        <p:tgtEl>
                                          <p:spTgt spid="491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Footer Placeholder 1">
            <a:extLst>
              <a:ext uri="{FF2B5EF4-FFF2-40B4-BE49-F238E27FC236}">
                <a16:creationId xmlns:a16="http://schemas.microsoft.com/office/drawing/2014/main" id="{ECED72EA-523C-C1A9-794E-07BEAD89E55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pic>
        <p:nvPicPr>
          <p:cNvPr id="155651" name="Picture 2" descr="styles-NONE">
            <a:extLst>
              <a:ext uri="{FF2B5EF4-FFF2-40B4-BE49-F238E27FC236}">
                <a16:creationId xmlns:a16="http://schemas.microsoft.com/office/drawing/2014/main" id="{120CFA86-6756-128A-1478-5835F928CC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2" name="Rectangle 3">
            <a:extLst>
              <a:ext uri="{FF2B5EF4-FFF2-40B4-BE49-F238E27FC236}">
                <a16:creationId xmlns:a16="http://schemas.microsoft.com/office/drawing/2014/main" id="{621E52E9-713A-99C4-7ABB-21F03A9AE88B}"/>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155653" name="Text Box 4">
            <a:extLst>
              <a:ext uri="{FF2B5EF4-FFF2-40B4-BE49-F238E27FC236}">
                <a16:creationId xmlns:a16="http://schemas.microsoft.com/office/drawing/2014/main" id="{2DCE9927-5F8C-C7B5-56AF-AB26506F0325}"/>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cs typeface="Arial" panose="020B0604020202020204" pitchFamily="34" charset="0"/>
              </a:rPr>
              <a:t>What Motivates Them Internally…</a:t>
            </a:r>
          </a:p>
        </p:txBody>
      </p:sp>
      <p:sp>
        <p:nvSpPr>
          <p:cNvPr id="229381" name="Rectangle 5">
            <a:extLst>
              <a:ext uri="{FF2B5EF4-FFF2-40B4-BE49-F238E27FC236}">
                <a16:creationId xmlns:a16="http://schemas.microsoft.com/office/drawing/2014/main" id="{8C241B79-9F53-6E73-3CFD-0B847791384A}"/>
              </a:ext>
            </a:extLst>
          </p:cNvPr>
          <p:cNvSpPr>
            <a:spLocks noChangeArrowheads="1"/>
          </p:cNvSpPr>
          <p:nvPr/>
        </p:nvSpPr>
        <p:spPr bwMode="auto">
          <a:xfrm>
            <a:off x="404813" y="3238500"/>
            <a:ext cx="4471987" cy="1409700"/>
          </a:xfrm>
          <a:prstGeom prst="rect">
            <a:avLst/>
          </a:prstGeom>
          <a:noFill/>
          <a:ln w="12700">
            <a:noFill/>
            <a:miter lim="800000"/>
            <a:headEnd/>
            <a:tailEnd/>
          </a:ln>
          <a:effectLst/>
        </p:spPr>
        <p:txBody>
          <a:bodyPr wrap="none" lIns="19050" tIns="26988" rIns="19050" bIns="26988"/>
          <a:lstStyle/>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The Participation</a:t>
            </a:r>
          </a:p>
        </p:txBody>
      </p:sp>
      <p:sp>
        <p:nvSpPr>
          <p:cNvPr id="229382" name="Rectangle 6">
            <a:extLst>
              <a:ext uri="{FF2B5EF4-FFF2-40B4-BE49-F238E27FC236}">
                <a16:creationId xmlns:a16="http://schemas.microsoft.com/office/drawing/2014/main" id="{FDEA8581-1881-6F67-4487-F058E04D8CEE}"/>
              </a:ext>
            </a:extLst>
          </p:cNvPr>
          <p:cNvSpPr>
            <a:spLocks noChangeArrowheads="1"/>
          </p:cNvSpPr>
          <p:nvPr/>
        </p:nvSpPr>
        <p:spPr bwMode="auto">
          <a:xfrm>
            <a:off x="404813" y="5370513"/>
            <a:ext cx="4133850"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8" rIns="19050" bIns="26988"/>
          <a:lstStyle>
            <a:lvl1pPr>
              <a:spcBef>
                <a:spcPct val="20000"/>
              </a:spcBef>
              <a:buChar char="•"/>
              <a:tabLst>
                <a:tab pos="457200" algn="l"/>
                <a:tab pos="914400" algn="l"/>
                <a:tab pos="1371600" algn="l"/>
              </a:tabLst>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457200" algn="l"/>
                <a:tab pos="914400" algn="l"/>
                <a:tab pos="1371600" algn="l"/>
              </a:tabLst>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457200" algn="l"/>
                <a:tab pos="914400" algn="l"/>
                <a:tab pos="1371600" algn="l"/>
              </a:tabLst>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9pPr>
          </a:lstStyle>
          <a:p>
            <a:pPr>
              <a:lnSpc>
                <a:spcPts val="4500"/>
              </a:lnSpc>
              <a:spcBef>
                <a:spcPct val="0"/>
              </a:spcBef>
              <a:buClr>
                <a:srgbClr val="FFFFFF"/>
              </a:buClr>
              <a:buFontTx/>
              <a:buNone/>
            </a:pPr>
            <a:r>
              <a:rPr lang="en-US" altLang="en-US" sz="3400" b="1">
                <a:solidFill>
                  <a:schemeClr val="tx1"/>
                </a:solidFill>
              </a:rPr>
              <a:t>The Process</a:t>
            </a:r>
          </a:p>
        </p:txBody>
      </p:sp>
      <p:sp>
        <p:nvSpPr>
          <p:cNvPr id="229383" name="Rectangle 7">
            <a:extLst>
              <a:ext uri="{FF2B5EF4-FFF2-40B4-BE49-F238E27FC236}">
                <a16:creationId xmlns:a16="http://schemas.microsoft.com/office/drawing/2014/main" id="{CDFEBBEE-7176-7C13-DC99-3B9472CD4109}"/>
              </a:ext>
            </a:extLst>
          </p:cNvPr>
          <p:cNvSpPr>
            <a:spLocks noChangeArrowheads="1"/>
          </p:cNvSpPr>
          <p:nvPr/>
        </p:nvSpPr>
        <p:spPr bwMode="auto">
          <a:xfrm>
            <a:off x="5511800" y="3238500"/>
            <a:ext cx="4546600" cy="1409700"/>
          </a:xfrm>
          <a:prstGeom prst="rect">
            <a:avLst/>
          </a:prstGeom>
          <a:noFill/>
          <a:ln w="12700">
            <a:noFill/>
            <a:miter lim="800000"/>
            <a:headEnd/>
            <a:tailEnd/>
          </a:ln>
          <a:effectLst/>
        </p:spPr>
        <p:txBody>
          <a:bodyPr wrap="none" lIns="19050" tIns="26988" rIns="19050" bIns="26988"/>
          <a:lstStyle/>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The Show</a:t>
            </a:r>
          </a:p>
        </p:txBody>
      </p:sp>
      <p:sp>
        <p:nvSpPr>
          <p:cNvPr id="229384" name="Rectangle 8">
            <a:extLst>
              <a:ext uri="{FF2B5EF4-FFF2-40B4-BE49-F238E27FC236}">
                <a16:creationId xmlns:a16="http://schemas.microsoft.com/office/drawing/2014/main" id="{F2DCB448-1A1F-78B9-81ED-18DE92FDB337}"/>
              </a:ext>
            </a:extLst>
          </p:cNvPr>
          <p:cNvSpPr>
            <a:spLocks noChangeArrowheads="1"/>
          </p:cNvSpPr>
          <p:nvPr/>
        </p:nvSpPr>
        <p:spPr bwMode="auto">
          <a:xfrm>
            <a:off x="5511800" y="5370513"/>
            <a:ext cx="4044950" cy="1411287"/>
          </a:xfrm>
          <a:prstGeom prst="rect">
            <a:avLst/>
          </a:prstGeom>
          <a:noFill/>
          <a:ln w="12700">
            <a:noFill/>
            <a:miter lim="800000"/>
            <a:headEnd/>
            <a:tailEnd/>
          </a:ln>
          <a:effectLst/>
        </p:spPr>
        <p:txBody>
          <a:bodyPr wrap="none" lIns="19050" tIns="26988" rIns="19050" bIns="26988"/>
          <a:lstStyle/>
          <a:p>
            <a:pPr>
              <a:lnSpc>
                <a:spcPts val="4500"/>
              </a:lnSpc>
              <a:buClr>
                <a:srgbClr val="FFFFFF"/>
              </a:buClr>
              <a:tabLst>
                <a:tab pos="457200" algn="l"/>
                <a:tab pos="914400" algn="l"/>
                <a:tab pos="1371600" algn="l"/>
              </a:tabLst>
              <a:defRPr/>
            </a:pPr>
            <a:r>
              <a:rPr lang="en-US" sz="3400" b="1" dirty="0">
                <a:solidFill>
                  <a:srgbClr val="FFFFFF"/>
                </a:solidFill>
                <a:effectLst>
                  <a:outerShdw blurRad="38100" dist="38100" dir="2700000" algn="tl">
                    <a:srgbClr val="808080"/>
                  </a:outerShdw>
                </a:effectLst>
                <a:latin typeface="Arial" charset="0"/>
                <a:ea typeface="ＭＳ Ｐゴシック" pitchFamily="80" charset="-128"/>
              </a:rPr>
              <a:t>The Competition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9384"/>
                                        </p:tgtEl>
                                        <p:attrNameLst>
                                          <p:attrName>style.visibility</p:attrName>
                                        </p:attrNameLst>
                                      </p:cBhvr>
                                      <p:to>
                                        <p:strVal val="visible"/>
                                      </p:to>
                                    </p:set>
                                    <p:animEffect transition="in" filter="fade">
                                      <p:cBhvr>
                                        <p:cTn id="7" dur="500"/>
                                        <p:tgtEl>
                                          <p:spTgt spid="2293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29383"/>
                                        </p:tgtEl>
                                        <p:attrNameLst>
                                          <p:attrName>style.visibility</p:attrName>
                                        </p:attrNameLst>
                                      </p:cBhvr>
                                      <p:to>
                                        <p:strVal val="visible"/>
                                      </p:to>
                                    </p:set>
                                    <p:animEffect transition="in" filter="fade">
                                      <p:cBhvr>
                                        <p:cTn id="12" dur="500"/>
                                        <p:tgtEl>
                                          <p:spTgt spid="2293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29381"/>
                                        </p:tgtEl>
                                        <p:attrNameLst>
                                          <p:attrName>style.visibility</p:attrName>
                                        </p:attrNameLst>
                                      </p:cBhvr>
                                      <p:to>
                                        <p:strVal val="visible"/>
                                      </p:to>
                                    </p:set>
                                    <p:animEffect transition="in" filter="fade">
                                      <p:cBhvr>
                                        <p:cTn id="17" dur="500"/>
                                        <p:tgtEl>
                                          <p:spTgt spid="22938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29382"/>
                                        </p:tgtEl>
                                        <p:attrNameLst>
                                          <p:attrName>style.visibility</p:attrName>
                                        </p:attrNameLst>
                                      </p:cBhvr>
                                      <p:to>
                                        <p:strVal val="visible"/>
                                      </p:to>
                                    </p:set>
                                    <p:animEffect transition="in" filter="fade">
                                      <p:cBhvr>
                                        <p:cTn id="22" dur="500"/>
                                        <p:tgtEl>
                                          <p:spTgt spid="229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1" grpId="0"/>
      <p:bldP spid="229382" grpId="0"/>
      <p:bldP spid="229383" grpId="0"/>
      <p:bldP spid="229384"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Footer Placeholder 1">
            <a:extLst>
              <a:ext uri="{FF2B5EF4-FFF2-40B4-BE49-F238E27FC236}">
                <a16:creationId xmlns:a16="http://schemas.microsoft.com/office/drawing/2014/main" id="{7A90A1F3-92CC-2AD1-5A8A-273DF65987D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pic>
        <p:nvPicPr>
          <p:cNvPr id="157699" name="Picture 2" descr="styles-NONE">
            <a:extLst>
              <a:ext uri="{FF2B5EF4-FFF2-40B4-BE49-F238E27FC236}">
                <a16:creationId xmlns:a16="http://schemas.microsoft.com/office/drawing/2014/main" id="{E263A6C3-03C8-4E86-644F-803739697D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0" name="Rectangle 3">
            <a:extLst>
              <a:ext uri="{FF2B5EF4-FFF2-40B4-BE49-F238E27FC236}">
                <a16:creationId xmlns:a16="http://schemas.microsoft.com/office/drawing/2014/main" id="{66CF6C19-CCBF-89B6-9504-69D85B8C21F1}"/>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157701" name="Text Box 4">
            <a:extLst>
              <a:ext uri="{FF2B5EF4-FFF2-40B4-BE49-F238E27FC236}">
                <a16:creationId xmlns:a16="http://schemas.microsoft.com/office/drawing/2014/main" id="{42B0DD6F-AD07-C6A1-095F-F79FFAFC17C8}"/>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cs typeface="Arial" panose="020B0604020202020204" pitchFamily="34" charset="0"/>
              </a:rPr>
              <a:t>Making Initial Contact …</a:t>
            </a:r>
          </a:p>
        </p:txBody>
      </p:sp>
      <p:sp>
        <p:nvSpPr>
          <p:cNvPr id="231429" name="Rectangle 5">
            <a:extLst>
              <a:ext uri="{FF2B5EF4-FFF2-40B4-BE49-F238E27FC236}">
                <a16:creationId xmlns:a16="http://schemas.microsoft.com/office/drawing/2014/main" id="{40AD2F1D-555F-36DE-4FA6-4BB2CB7ECE58}"/>
              </a:ext>
            </a:extLst>
          </p:cNvPr>
          <p:cNvSpPr>
            <a:spLocks noChangeArrowheads="1"/>
          </p:cNvSpPr>
          <p:nvPr/>
        </p:nvSpPr>
        <p:spPr bwMode="auto">
          <a:xfrm>
            <a:off x="404813" y="2590800"/>
            <a:ext cx="4471987" cy="1409700"/>
          </a:xfrm>
          <a:prstGeom prst="rect">
            <a:avLst/>
          </a:prstGeom>
          <a:noFill/>
          <a:ln w="12700">
            <a:noFill/>
            <a:miter lim="800000"/>
            <a:headEnd/>
            <a:tailEnd/>
          </a:ln>
          <a:effectLst/>
        </p:spPr>
        <p:txBody>
          <a:bodyPr wrap="none" lIns="19050" tIns="26988" rIns="19050" bIns="26988"/>
          <a:lstStyle/>
          <a:p>
            <a:pPr>
              <a:lnSpc>
                <a:spcPts val="33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Project warmth and focus </a:t>
            </a:r>
          </a:p>
          <a:p>
            <a:pPr>
              <a:lnSpc>
                <a:spcPts val="33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on building trust</a:t>
            </a:r>
          </a:p>
        </p:txBody>
      </p:sp>
      <p:sp>
        <p:nvSpPr>
          <p:cNvPr id="231436" name="Rectangle 12">
            <a:extLst>
              <a:ext uri="{FF2B5EF4-FFF2-40B4-BE49-F238E27FC236}">
                <a16:creationId xmlns:a16="http://schemas.microsoft.com/office/drawing/2014/main" id="{91C2ADFC-9E03-EE81-E4E8-B14A96E704BA}"/>
              </a:ext>
            </a:extLst>
          </p:cNvPr>
          <p:cNvSpPr>
            <a:spLocks noChangeArrowheads="1"/>
          </p:cNvSpPr>
          <p:nvPr/>
        </p:nvSpPr>
        <p:spPr bwMode="auto">
          <a:xfrm>
            <a:off x="5281613" y="2590800"/>
            <a:ext cx="4471987" cy="1409700"/>
          </a:xfrm>
          <a:prstGeom prst="rect">
            <a:avLst/>
          </a:prstGeom>
          <a:noFill/>
          <a:ln w="12700">
            <a:noFill/>
            <a:miter lim="800000"/>
            <a:headEnd/>
            <a:tailEnd/>
          </a:ln>
          <a:effectLst/>
        </p:spPr>
        <p:txBody>
          <a:bodyPr wrap="none" lIns="19050" tIns="26988" rIns="19050" bIns="26988"/>
          <a:lstStyle/>
          <a:p>
            <a:pPr>
              <a:lnSpc>
                <a:spcPts val="33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Let them set the pace </a:t>
            </a:r>
          </a:p>
          <a:p>
            <a:pPr>
              <a:lnSpc>
                <a:spcPts val="33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and direction of meeting; </a:t>
            </a:r>
          </a:p>
          <a:p>
            <a:pPr>
              <a:lnSpc>
                <a:spcPts val="33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Show more animation </a:t>
            </a:r>
          </a:p>
          <a:p>
            <a:pPr>
              <a:lnSpc>
                <a:spcPts val="33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and enthusiasm</a:t>
            </a:r>
          </a:p>
        </p:txBody>
      </p:sp>
      <p:sp>
        <p:nvSpPr>
          <p:cNvPr id="231437" name="Rectangle 13">
            <a:extLst>
              <a:ext uri="{FF2B5EF4-FFF2-40B4-BE49-F238E27FC236}">
                <a16:creationId xmlns:a16="http://schemas.microsoft.com/office/drawing/2014/main" id="{5C88F28D-EDDA-1AD5-5DE9-8ED4695B5C17}"/>
              </a:ext>
            </a:extLst>
          </p:cNvPr>
          <p:cNvSpPr>
            <a:spLocks noChangeArrowheads="1"/>
          </p:cNvSpPr>
          <p:nvPr/>
        </p:nvSpPr>
        <p:spPr bwMode="auto">
          <a:xfrm>
            <a:off x="5357813" y="4953000"/>
            <a:ext cx="4471987" cy="1409700"/>
          </a:xfrm>
          <a:prstGeom prst="rect">
            <a:avLst/>
          </a:prstGeom>
          <a:noFill/>
          <a:ln w="12700">
            <a:noFill/>
            <a:miter lim="800000"/>
            <a:headEnd/>
            <a:tailEnd/>
          </a:ln>
          <a:effectLst/>
        </p:spPr>
        <p:txBody>
          <a:bodyPr wrap="none" lIns="19050" tIns="26988" rIns="19050" bIns="26988"/>
          <a:lstStyle/>
          <a:p>
            <a:pPr>
              <a:lnSpc>
                <a:spcPts val="33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Be prepared and</a:t>
            </a:r>
          </a:p>
          <a:p>
            <a:pPr>
              <a:lnSpc>
                <a:spcPts val="33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fast-paced; demonstrate</a:t>
            </a:r>
          </a:p>
          <a:p>
            <a:pPr>
              <a:lnSpc>
                <a:spcPts val="33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that you’ve done your</a:t>
            </a:r>
          </a:p>
          <a:p>
            <a:pPr>
              <a:lnSpc>
                <a:spcPts val="33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homework</a:t>
            </a:r>
          </a:p>
        </p:txBody>
      </p:sp>
      <p:sp>
        <p:nvSpPr>
          <p:cNvPr id="231438" name="Rectangle 14">
            <a:extLst>
              <a:ext uri="{FF2B5EF4-FFF2-40B4-BE49-F238E27FC236}">
                <a16:creationId xmlns:a16="http://schemas.microsoft.com/office/drawing/2014/main" id="{5C96B8D4-973D-40A0-E55B-11DE9F2DC644}"/>
              </a:ext>
            </a:extLst>
          </p:cNvPr>
          <p:cNvSpPr>
            <a:spLocks noChangeArrowheads="1"/>
          </p:cNvSpPr>
          <p:nvPr/>
        </p:nvSpPr>
        <p:spPr bwMode="auto">
          <a:xfrm>
            <a:off x="381000" y="5029200"/>
            <a:ext cx="4471988"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8" rIns="19050" bIns="26988"/>
          <a:lstStyle>
            <a:lvl1pPr>
              <a:spcBef>
                <a:spcPct val="20000"/>
              </a:spcBef>
              <a:buChar char="•"/>
              <a:tabLst>
                <a:tab pos="457200" algn="l"/>
                <a:tab pos="914400" algn="l"/>
                <a:tab pos="1371600" algn="l"/>
              </a:tabLst>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457200" algn="l"/>
                <a:tab pos="914400" algn="l"/>
                <a:tab pos="1371600" algn="l"/>
              </a:tabLst>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457200" algn="l"/>
                <a:tab pos="914400" algn="l"/>
                <a:tab pos="1371600" algn="l"/>
              </a:tabLst>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9pPr>
          </a:lstStyle>
          <a:p>
            <a:pPr>
              <a:lnSpc>
                <a:spcPts val="3300"/>
              </a:lnSpc>
              <a:spcBef>
                <a:spcPct val="0"/>
              </a:spcBef>
              <a:buClr>
                <a:srgbClr val="FFFFFF"/>
              </a:buClr>
              <a:buFontTx/>
              <a:buNone/>
            </a:pPr>
            <a:r>
              <a:rPr lang="en-US" altLang="en-US" sz="2400" b="1">
                <a:solidFill>
                  <a:schemeClr val="tx1"/>
                </a:solidFill>
              </a:rPr>
              <a:t>Appeal to their logical</a:t>
            </a:r>
          </a:p>
          <a:p>
            <a:pPr>
              <a:lnSpc>
                <a:spcPts val="3300"/>
              </a:lnSpc>
              <a:spcBef>
                <a:spcPct val="0"/>
              </a:spcBef>
              <a:buClr>
                <a:srgbClr val="FFFFFF"/>
              </a:buClr>
              <a:buFontTx/>
              <a:buNone/>
            </a:pPr>
            <a:r>
              <a:rPr lang="en-US" altLang="en-US" sz="2400" b="1">
                <a:solidFill>
                  <a:schemeClr val="tx1"/>
                </a:solidFill>
              </a:rPr>
              <a:t>side; avoid too much</a:t>
            </a:r>
          </a:p>
          <a:p>
            <a:pPr>
              <a:lnSpc>
                <a:spcPts val="3300"/>
              </a:lnSpc>
              <a:spcBef>
                <a:spcPct val="0"/>
              </a:spcBef>
              <a:buClr>
                <a:srgbClr val="FFFFFF"/>
              </a:buClr>
              <a:buFontTx/>
              <a:buNone/>
            </a:pPr>
            <a:r>
              <a:rPr lang="en-US" altLang="en-US" sz="2400" b="1">
                <a:solidFill>
                  <a:schemeClr val="tx1"/>
                </a:solidFill>
              </a:rPr>
              <a:t>social talk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1429"/>
                                        </p:tgtEl>
                                        <p:attrNameLst>
                                          <p:attrName>style.visibility</p:attrName>
                                        </p:attrNameLst>
                                      </p:cBhvr>
                                      <p:to>
                                        <p:strVal val="visible"/>
                                      </p:to>
                                    </p:set>
                                    <p:animEffect transition="in" filter="fade">
                                      <p:cBhvr>
                                        <p:cTn id="7" dur="500"/>
                                        <p:tgtEl>
                                          <p:spTgt spid="2314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31436"/>
                                        </p:tgtEl>
                                        <p:attrNameLst>
                                          <p:attrName>style.visibility</p:attrName>
                                        </p:attrNameLst>
                                      </p:cBhvr>
                                      <p:to>
                                        <p:strVal val="visible"/>
                                      </p:to>
                                    </p:set>
                                    <p:animEffect transition="in" filter="fade">
                                      <p:cBhvr>
                                        <p:cTn id="12" dur="500"/>
                                        <p:tgtEl>
                                          <p:spTgt spid="2314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31437"/>
                                        </p:tgtEl>
                                        <p:attrNameLst>
                                          <p:attrName>style.visibility</p:attrName>
                                        </p:attrNameLst>
                                      </p:cBhvr>
                                      <p:to>
                                        <p:strVal val="visible"/>
                                      </p:to>
                                    </p:set>
                                    <p:animEffect transition="in" filter="fade">
                                      <p:cBhvr>
                                        <p:cTn id="17" dur="500"/>
                                        <p:tgtEl>
                                          <p:spTgt spid="2314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31438"/>
                                        </p:tgtEl>
                                        <p:attrNameLst>
                                          <p:attrName>style.visibility</p:attrName>
                                        </p:attrNameLst>
                                      </p:cBhvr>
                                      <p:to>
                                        <p:strVal val="visible"/>
                                      </p:to>
                                    </p:set>
                                    <p:animEffect transition="in" filter="fade">
                                      <p:cBhvr>
                                        <p:cTn id="22" dur="500"/>
                                        <p:tgtEl>
                                          <p:spTgt spid="231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9" grpId="0"/>
      <p:bldP spid="231436" grpId="0"/>
      <p:bldP spid="231437" grpId="0"/>
      <p:bldP spid="231438"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Footer Placeholder 1">
            <a:extLst>
              <a:ext uri="{FF2B5EF4-FFF2-40B4-BE49-F238E27FC236}">
                <a16:creationId xmlns:a16="http://schemas.microsoft.com/office/drawing/2014/main" id="{84F753B8-4ACF-2B9E-2A1B-9B58C267326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pic>
        <p:nvPicPr>
          <p:cNvPr id="159747" name="Picture 2" descr="styles-NONE">
            <a:extLst>
              <a:ext uri="{FF2B5EF4-FFF2-40B4-BE49-F238E27FC236}">
                <a16:creationId xmlns:a16="http://schemas.microsoft.com/office/drawing/2014/main" id="{AE180F0C-2235-5A62-9063-1390EB4AD6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8" name="Rectangle 3">
            <a:extLst>
              <a:ext uri="{FF2B5EF4-FFF2-40B4-BE49-F238E27FC236}">
                <a16:creationId xmlns:a16="http://schemas.microsoft.com/office/drawing/2014/main" id="{3A2943EE-2E53-C900-47C1-17764433C4EB}"/>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159749" name="Text Box 4">
            <a:extLst>
              <a:ext uri="{FF2B5EF4-FFF2-40B4-BE49-F238E27FC236}">
                <a16:creationId xmlns:a16="http://schemas.microsoft.com/office/drawing/2014/main" id="{B76AB465-C2D7-2790-AF86-E708D6D8C5DB}"/>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cs typeface="Arial" panose="020B0604020202020204" pitchFamily="34" charset="0"/>
              </a:rPr>
              <a:t>While Exploring Needs…</a:t>
            </a:r>
          </a:p>
        </p:txBody>
      </p:sp>
      <p:sp>
        <p:nvSpPr>
          <p:cNvPr id="233477" name="Rectangle 5">
            <a:extLst>
              <a:ext uri="{FF2B5EF4-FFF2-40B4-BE49-F238E27FC236}">
                <a16:creationId xmlns:a16="http://schemas.microsoft.com/office/drawing/2014/main" id="{F3660678-7150-6D41-02AA-90B59760DFD9}"/>
              </a:ext>
            </a:extLst>
          </p:cNvPr>
          <p:cNvSpPr>
            <a:spLocks noChangeArrowheads="1"/>
          </p:cNvSpPr>
          <p:nvPr/>
        </p:nvSpPr>
        <p:spPr bwMode="auto">
          <a:xfrm>
            <a:off x="404813" y="2590800"/>
            <a:ext cx="4471987" cy="1409700"/>
          </a:xfrm>
          <a:prstGeom prst="rect">
            <a:avLst/>
          </a:prstGeom>
          <a:noFill/>
          <a:ln w="12700">
            <a:noFill/>
            <a:miter lim="800000"/>
            <a:headEnd/>
            <a:tailEnd/>
          </a:ln>
          <a:effectLst/>
        </p:spPr>
        <p:txBody>
          <a:bodyPr wrap="none" lIns="19050" tIns="26988" rIns="19050" bIns="26988"/>
          <a:lstStyle/>
          <a:p>
            <a:pPr>
              <a:lnSpc>
                <a:spcPts val="33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Explore their feelings,</a:t>
            </a:r>
          </a:p>
          <a:p>
            <a:pPr>
              <a:lnSpc>
                <a:spcPts val="33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current practices and</a:t>
            </a:r>
          </a:p>
          <a:p>
            <a:pPr>
              <a:lnSpc>
                <a:spcPts val="33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relationship needs</a:t>
            </a:r>
          </a:p>
        </p:txBody>
      </p:sp>
      <p:sp>
        <p:nvSpPr>
          <p:cNvPr id="233478" name="Rectangle 6">
            <a:extLst>
              <a:ext uri="{FF2B5EF4-FFF2-40B4-BE49-F238E27FC236}">
                <a16:creationId xmlns:a16="http://schemas.microsoft.com/office/drawing/2014/main" id="{409B8B33-7558-3EC7-D946-5399D357959C}"/>
              </a:ext>
            </a:extLst>
          </p:cNvPr>
          <p:cNvSpPr>
            <a:spLocks noChangeArrowheads="1"/>
          </p:cNvSpPr>
          <p:nvPr/>
        </p:nvSpPr>
        <p:spPr bwMode="auto">
          <a:xfrm>
            <a:off x="5281613" y="2590800"/>
            <a:ext cx="4471987" cy="1409700"/>
          </a:xfrm>
          <a:prstGeom prst="rect">
            <a:avLst/>
          </a:prstGeom>
          <a:noFill/>
          <a:ln w="12700">
            <a:noFill/>
            <a:miter lim="800000"/>
            <a:headEnd/>
            <a:tailEnd/>
          </a:ln>
          <a:effectLst/>
        </p:spPr>
        <p:txBody>
          <a:bodyPr wrap="none" lIns="19050" tIns="26988" rIns="19050" bIns="26988"/>
          <a:lstStyle/>
          <a:p>
            <a:pPr>
              <a:lnSpc>
                <a:spcPts val="33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Explore their dreams,</a:t>
            </a:r>
          </a:p>
          <a:p>
            <a:pPr>
              <a:lnSpc>
                <a:spcPts val="33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motivations and</a:t>
            </a:r>
          </a:p>
          <a:p>
            <a:pPr>
              <a:lnSpc>
                <a:spcPts val="33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aspirations</a:t>
            </a:r>
          </a:p>
        </p:txBody>
      </p:sp>
      <p:sp>
        <p:nvSpPr>
          <p:cNvPr id="233479" name="Rectangle 7">
            <a:extLst>
              <a:ext uri="{FF2B5EF4-FFF2-40B4-BE49-F238E27FC236}">
                <a16:creationId xmlns:a16="http://schemas.microsoft.com/office/drawing/2014/main" id="{D3DD31D5-8ACE-6165-D011-5BC68B9509A6}"/>
              </a:ext>
            </a:extLst>
          </p:cNvPr>
          <p:cNvSpPr>
            <a:spLocks noChangeArrowheads="1"/>
          </p:cNvSpPr>
          <p:nvPr/>
        </p:nvSpPr>
        <p:spPr bwMode="auto">
          <a:xfrm>
            <a:off x="5357813" y="4953000"/>
            <a:ext cx="4471987" cy="1409700"/>
          </a:xfrm>
          <a:prstGeom prst="rect">
            <a:avLst/>
          </a:prstGeom>
          <a:noFill/>
          <a:ln w="12700">
            <a:noFill/>
            <a:miter lim="800000"/>
            <a:headEnd/>
            <a:tailEnd/>
          </a:ln>
          <a:effectLst/>
        </p:spPr>
        <p:txBody>
          <a:bodyPr wrap="none" lIns="19050" tIns="26988" rIns="19050" bIns="26988"/>
          <a:lstStyle/>
          <a:p>
            <a:pPr>
              <a:lnSpc>
                <a:spcPts val="33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Explore their desired</a:t>
            </a:r>
          </a:p>
          <a:p>
            <a:pPr>
              <a:lnSpc>
                <a:spcPts val="33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results and time</a:t>
            </a:r>
          </a:p>
          <a:p>
            <a:pPr>
              <a:lnSpc>
                <a:spcPts val="33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constraints</a:t>
            </a:r>
          </a:p>
        </p:txBody>
      </p:sp>
      <p:sp>
        <p:nvSpPr>
          <p:cNvPr id="233480" name="Rectangle 8">
            <a:extLst>
              <a:ext uri="{FF2B5EF4-FFF2-40B4-BE49-F238E27FC236}">
                <a16:creationId xmlns:a16="http://schemas.microsoft.com/office/drawing/2014/main" id="{1D00A7E4-E47A-54BA-AED0-6848752CD743}"/>
              </a:ext>
            </a:extLst>
          </p:cNvPr>
          <p:cNvSpPr>
            <a:spLocks noChangeArrowheads="1"/>
          </p:cNvSpPr>
          <p:nvPr/>
        </p:nvSpPr>
        <p:spPr bwMode="auto">
          <a:xfrm>
            <a:off x="381000" y="5029200"/>
            <a:ext cx="4471988"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8" rIns="19050" bIns="26988"/>
          <a:lstStyle>
            <a:lvl1pPr>
              <a:spcBef>
                <a:spcPct val="20000"/>
              </a:spcBef>
              <a:buChar char="•"/>
              <a:tabLst>
                <a:tab pos="457200" algn="l"/>
                <a:tab pos="914400" algn="l"/>
                <a:tab pos="1371600" algn="l"/>
              </a:tabLst>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457200" algn="l"/>
                <a:tab pos="914400" algn="l"/>
                <a:tab pos="1371600" algn="l"/>
              </a:tabLst>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457200" algn="l"/>
                <a:tab pos="914400" algn="l"/>
                <a:tab pos="1371600" algn="l"/>
              </a:tabLst>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9pPr>
          </a:lstStyle>
          <a:p>
            <a:pPr>
              <a:lnSpc>
                <a:spcPts val="3300"/>
              </a:lnSpc>
              <a:spcBef>
                <a:spcPct val="0"/>
              </a:spcBef>
              <a:buClr>
                <a:srgbClr val="FFFFFF"/>
              </a:buClr>
              <a:buFontTx/>
              <a:buNone/>
            </a:pPr>
            <a:r>
              <a:rPr lang="en-US" altLang="en-US" sz="2400" b="1">
                <a:solidFill>
                  <a:schemeClr val="tx1"/>
                </a:solidFill>
              </a:rPr>
              <a:t>Explore their systems,</a:t>
            </a:r>
          </a:p>
          <a:p>
            <a:pPr>
              <a:lnSpc>
                <a:spcPts val="3300"/>
              </a:lnSpc>
              <a:spcBef>
                <a:spcPct val="0"/>
              </a:spcBef>
              <a:buClr>
                <a:srgbClr val="FFFFFF"/>
              </a:buClr>
              <a:buFontTx/>
              <a:buNone/>
            </a:pPr>
            <a:r>
              <a:rPr lang="en-US" altLang="en-US" sz="2400" b="1">
                <a:solidFill>
                  <a:schemeClr val="tx1"/>
                </a:solidFill>
              </a:rPr>
              <a:t>knowledge and</a:t>
            </a:r>
          </a:p>
          <a:p>
            <a:pPr>
              <a:lnSpc>
                <a:spcPts val="3300"/>
              </a:lnSpc>
              <a:spcBef>
                <a:spcPct val="0"/>
              </a:spcBef>
              <a:buClr>
                <a:srgbClr val="FFFFFF"/>
              </a:buClr>
              <a:buFontTx/>
              <a:buNone/>
            </a:pPr>
            <a:r>
              <a:rPr lang="en-US" altLang="en-US" sz="2400" b="1">
                <a:solidFill>
                  <a:schemeClr val="tx1"/>
                </a:solidFill>
              </a:rPr>
              <a:t>objectives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3477"/>
                                        </p:tgtEl>
                                        <p:attrNameLst>
                                          <p:attrName>style.visibility</p:attrName>
                                        </p:attrNameLst>
                                      </p:cBhvr>
                                      <p:to>
                                        <p:strVal val="visible"/>
                                      </p:to>
                                    </p:set>
                                    <p:animEffect transition="in" filter="fade">
                                      <p:cBhvr>
                                        <p:cTn id="7" dur="500"/>
                                        <p:tgtEl>
                                          <p:spTgt spid="2334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33478"/>
                                        </p:tgtEl>
                                        <p:attrNameLst>
                                          <p:attrName>style.visibility</p:attrName>
                                        </p:attrNameLst>
                                      </p:cBhvr>
                                      <p:to>
                                        <p:strVal val="visible"/>
                                      </p:to>
                                    </p:set>
                                    <p:animEffect transition="in" filter="fade">
                                      <p:cBhvr>
                                        <p:cTn id="12" dur="500"/>
                                        <p:tgtEl>
                                          <p:spTgt spid="2334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33479"/>
                                        </p:tgtEl>
                                        <p:attrNameLst>
                                          <p:attrName>style.visibility</p:attrName>
                                        </p:attrNameLst>
                                      </p:cBhvr>
                                      <p:to>
                                        <p:strVal val="visible"/>
                                      </p:to>
                                    </p:set>
                                    <p:animEffect transition="in" filter="fade">
                                      <p:cBhvr>
                                        <p:cTn id="17" dur="500"/>
                                        <p:tgtEl>
                                          <p:spTgt spid="23347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33480"/>
                                        </p:tgtEl>
                                        <p:attrNameLst>
                                          <p:attrName>style.visibility</p:attrName>
                                        </p:attrNameLst>
                                      </p:cBhvr>
                                      <p:to>
                                        <p:strVal val="visible"/>
                                      </p:to>
                                    </p:set>
                                    <p:animEffect transition="in" filter="fade">
                                      <p:cBhvr>
                                        <p:cTn id="22" dur="500"/>
                                        <p:tgtEl>
                                          <p:spTgt spid="233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7" grpId="0"/>
      <p:bldP spid="233478" grpId="0"/>
      <p:bldP spid="233479" grpId="0"/>
      <p:bldP spid="233480"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Footer Placeholder 1">
            <a:extLst>
              <a:ext uri="{FF2B5EF4-FFF2-40B4-BE49-F238E27FC236}">
                <a16:creationId xmlns:a16="http://schemas.microsoft.com/office/drawing/2014/main" id="{2741390F-6BD9-8FCA-064E-2C63DF65161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pic>
        <p:nvPicPr>
          <p:cNvPr id="161795" name="Picture 2" descr="styles-NONE">
            <a:extLst>
              <a:ext uri="{FF2B5EF4-FFF2-40B4-BE49-F238E27FC236}">
                <a16:creationId xmlns:a16="http://schemas.microsoft.com/office/drawing/2014/main" id="{02BE8502-E10F-B9AE-E0D3-F0971B44B3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6" name="Rectangle 3">
            <a:extLst>
              <a:ext uri="{FF2B5EF4-FFF2-40B4-BE49-F238E27FC236}">
                <a16:creationId xmlns:a16="http://schemas.microsoft.com/office/drawing/2014/main" id="{DAC1F61A-DE6A-21AF-1D5E-DE30476A1811}"/>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161797" name="Text Box 4">
            <a:extLst>
              <a:ext uri="{FF2B5EF4-FFF2-40B4-BE49-F238E27FC236}">
                <a16:creationId xmlns:a16="http://schemas.microsoft.com/office/drawing/2014/main" id="{490E2A16-8EF9-D891-8AED-2A5A4DE76F7D}"/>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cs typeface="Arial" panose="020B0604020202020204" pitchFamily="34" charset="0"/>
              </a:rPr>
              <a:t>Collaborating Together on Solutions…</a:t>
            </a:r>
          </a:p>
        </p:txBody>
      </p:sp>
      <p:sp>
        <p:nvSpPr>
          <p:cNvPr id="235525" name="Rectangle 5">
            <a:extLst>
              <a:ext uri="{FF2B5EF4-FFF2-40B4-BE49-F238E27FC236}">
                <a16:creationId xmlns:a16="http://schemas.microsoft.com/office/drawing/2014/main" id="{F4265D41-1D80-358A-2BB6-42A5F498ABE1}"/>
              </a:ext>
            </a:extLst>
          </p:cNvPr>
          <p:cNvSpPr>
            <a:spLocks noChangeArrowheads="1"/>
          </p:cNvSpPr>
          <p:nvPr/>
        </p:nvSpPr>
        <p:spPr bwMode="auto">
          <a:xfrm>
            <a:off x="276225" y="2590800"/>
            <a:ext cx="3405188" cy="1409700"/>
          </a:xfrm>
          <a:prstGeom prst="rect">
            <a:avLst/>
          </a:prstGeom>
          <a:noFill/>
          <a:ln w="12700">
            <a:noFill/>
            <a:miter lim="800000"/>
            <a:headEnd/>
            <a:tailEnd/>
          </a:ln>
          <a:effectLst/>
        </p:spPr>
        <p:txBody>
          <a:bodyPr wrap="none" lIns="19050" tIns="26988" rIns="19050" bIns="26988"/>
          <a:lstStyle/>
          <a:p>
            <a:pPr>
              <a:lnSpc>
                <a:spcPts val="33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Emphasize security, </a:t>
            </a:r>
          </a:p>
          <a:p>
            <a:pPr>
              <a:lnSpc>
                <a:spcPts val="33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steadiness and </a:t>
            </a:r>
          </a:p>
          <a:p>
            <a:pPr>
              <a:lnSpc>
                <a:spcPts val="33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reduction of risk</a:t>
            </a:r>
          </a:p>
        </p:txBody>
      </p:sp>
      <p:sp>
        <p:nvSpPr>
          <p:cNvPr id="235526" name="Rectangle 6">
            <a:extLst>
              <a:ext uri="{FF2B5EF4-FFF2-40B4-BE49-F238E27FC236}">
                <a16:creationId xmlns:a16="http://schemas.microsoft.com/office/drawing/2014/main" id="{94769DC4-3208-1C77-4F09-54AAE0FF296A}"/>
              </a:ext>
            </a:extLst>
          </p:cNvPr>
          <p:cNvSpPr>
            <a:spLocks noChangeArrowheads="1"/>
          </p:cNvSpPr>
          <p:nvPr/>
        </p:nvSpPr>
        <p:spPr bwMode="auto">
          <a:xfrm>
            <a:off x="5281613" y="2590800"/>
            <a:ext cx="4471987" cy="1409700"/>
          </a:xfrm>
          <a:prstGeom prst="rect">
            <a:avLst/>
          </a:prstGeom>
          <a:noFill/>
          <a:ln w="12700">
            <a:noFill/>
            <a:miter lim="800000"/>
            <a:headEnd/>
            <a:tailEnd/>
          </a:ln>
          <a:effectLst/>
        </p:spPr>
        <p:txBody>
          <a:bodyPr wrap="none" lIns="19050" tIns="26988" rIns="19050" bIns="26988"/>
          <a:lstStyle/>
          <a:p>
            <a:pPr>
              <a:lnSpc>
                <a:spcPts val="33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Emphasize excitement,</a:t>
            </a:r>
          </a:p>
          <a:p>
            <a:pPr>
              <a:lnSpc>
                <a:spcPts val="33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uniqueness and</a:t>
            </a:r>
          </a:p>
          <a:p>
            <a:pPr>
              <a:lnSpc>
                <a:spcPts val="33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decreased effort</a:t>
            </a:r>
          </a:p>
        </p:txBody>
      </p:sp>
      <p:sp>
        <p:nvSpPr>
          <p:cNvPr id="235527" name="Rectangle 7">
            <a:extLst>
              <a:ext uri="{FF2B5EF4-FFF2-40B4-BE49-F238E27FC236}">
                <a16:creationId xmlns:a16="http://schemas.microsoft.com/office/drawing/2014/main" id="{67D42C93-A25D-B387-84E5-DF4DC15A91E9}"/>
              </a:ext>
            </a:extLst>
          </p:cNvPr>
          <p:cNvSpPr>
            <a:spLocks noChangeArrowheads="1"/>
          </p:cNvSpPr>
          <p:nvPr/>
        </p:nvSpPr>
        <p:spPr bwMode="auto">
          <a:xfrm>
            <a:off x="5357813" y="4953000"/>
            <a:ext cx="4471987" cy="1409700"/>
          </a:xfrm>
          <a:prstGeom prst="rect">
            <a:avLst/>
          </a:prstGeom>
          <a:noFill/>
          <a:ln w="12700">
            <a:noFill/>
            <a:miter lim="800000"/>
            <a:headEnd/>
            <a:tailEnd/>
          </a:ln>
          <a:effectLst/>
        </p:spPr>
        <p:txBody>
          <a:bodyPr wrap="none" lIns="19050" tIns="26988" rIns="19050" bIns="26988"/>
          <a:lstStyle/>
          <a:p>
            <a:pPr>
              <a:lnSpc>
                <a:spcPts val="33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Emphasize efficiency,</a:t>
            </a:r>
          </a:p>
          <a:p>
            <a:pPr>
              <a:lnSpc>
                <a:spcPts val="33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profits and/or money</a:t>
            </a:r>
          </a:p>
          <a:p>
            <a:pPr>
              <a:lnSpc>
                <a:spcPts val="33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savings</a:t>
            </a:r>
          </a:p>
        </p:txBody>
      </p:sp>
      <p:sp>
        <p:nvSpPr>
          <p:cNvPr id="235528" name="Rectangle 8">
            <a:extLst>
              <a:ext uri="{FF2B5EF4-FFF2-40B4-BE49-F238E27FC236}">
                <a16:creationId xmlns:a16="http://schemas.microsoft.com/office/drawing/2014/main" id="{4C129E62-918B-F46A-E9A7-305D09BB48FE}"/>
              </a:ext>
            </a:extLst>
          </p:cNvPr>
          <p:cNvSpPr>
            <a:spLocks noChangeArrowheads="1"/>
          </p:cNvSpPr>
          <p:nvPr/>
        </p:nvSpPr>
        <p:spPr bwMode="auto">
          <a:xfrm>
            <a:off x="252413" y="5029200"/>
            <a:ext cx="4471987"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8" rIns="19050" bIns="26988"/>
          <a:lstStyle>
            <a:lvl1pPr>
              <a:spcBef>
                <a:spcPct val="20000"/>
              </a:spcBef>
              <a:buChar char="•"/>
              <a:tabLst>
                <a:tab pos="457200" algn="l"/>
                <a:tab pos="914400" algn="l"/>
                <a:tab pos="1371600" algn="l"/>
              </a:tabLst>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457200" algn="l"/>
                <a:tab pos="914400" algn="l"/>
                <a:tab pos="1371600" algn="l"/>
              </a:tabLst>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457200" algn="l"/>
                <a:tab pos="914400" algn="l"/>
                <a:tab pos="1371600" algn="l"/>
              </a:tabLst>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9pPr>
          </a:lstStyle>
          <a:p>
            <a:pPr>
              <a:lnSpc>
                <a:spcPts val="3300"/>
              </a:lnSpc>
              <a:spcBef>
                <a:spcPct val="0"/>
              </a:spcBef>
              <a:buClr>
                <a:srgbClr val="FFFFFF"/>
              </a:buClr>
              <a:buFontTx/>
              <a:buNone/>
            </a:pPr>
            <a:r>
              <a:rPr lang="en-US" altLang="en-US" sz="2400" b="1">
                <a:solidFill>
                  <a:schemeClr val="tx1"/>
                </a:solidFill>
              </a:rPr>
              <a:t>Emphasize accuracy,</a:t>
            </a:r>
          </a:p>
          <a:p>
            <a:pPr>
              <a:lnSpc>
                <a:spcPts val="3300"/>
              </a:lnSpc>
              <a:spcBef>
                <a:spcPct val="0"/>
              </a:spcBef>
              <a:buClr>
                <a:srgbClr val="FFFFFF"/>
              </a:buClr>
              <a:buFontTx/>
              <a:buNone/>
            </a:pPr>
            <a:r>
              <a:rPr lang="en-US" altLang="en-US" sz="2400" b="1">
                <a:solidFill>
                  <a:schemeClr val="tx1"/>
                </a:solidFill>
              </a:rPr>
              <a:t>value, quality and reliability</a:t>
            </a:r>
          </a:p>
          <a:p>
            <a:pPr>
              <a:lnSpc>
                <a:spcPts val="3300"/>
              </a:lnSpc>
              <a:spcBef>
                <a:spcPct val="0"/>
              </a:spcBef>
              <a:buClr>
                <a:srgbClr val="FFFFFF"/>
              </a:buClr>
              <a:buFontTx/>
              <a:buNone/>
            </a:pPr>
            <a:r>
              <a:rPr lang="en-US" altLang="en-US" sz="2400" b="1">
                <a:solidFill>
                  <a:schemeClr val="tx1"/>
                </a:solidFill>
              </a:rPr>
              <a:t>(including pros &amp; cons)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5525"/>
                                        </p:tgtEl>
                                        <p:attrNameLst>
                                          <p:attrName>style.visibility</p:attrName>
                                        </p:attrNameLst>
                                      </p:cBhvr>
                                      <p:to>
                                        <p:strVal val="visible"/>
                                      </p:to>
                                    </p:set>
                                    <p:animEffect transition="in" filter="fade">
                                      <p:cBhvr>
                                        <p:cTn id="7" dur="500"/>
                                        <p:tgtEl>
                                          <p:spTgt spid="2355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35526"/>
                                        </p:tgtEl>
                                        <p:attrNameLst>
                                          <p:attrName>style.visibility</p:attrName>
                                        </p:attrNameLst>
                                      </p:cBhvr>
                                      <p:to>
                                        <p:strVal val="visible"/>
                                      </p:to>
                                    </p:set>
                                    <p:animEffect transition="in" filter="fade">
                                      <p:cBhvr>
                                        <p:cTn id="12" dur="500"/>
                                        <p:tgtEl>
                                          <p:spTgt spid="2355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35527"/>
                                        </p:tgtEl>
                                        <p:attrNameLst>
                                          <p:attrName>style.visibility</p:attrName>
                                        </p:attrNameLst>
                                      </p:cBhvr>
                                      <p:to>
                                        <p:strVal val="visible"/>
                                      </p:to>
                                    </p:set>
                                    <p:animEffect transition="in" filter="fade">
                                      <p:cBhvr>
                                        <p:cTn id="17" dur="500"/>
                                        <p:tgtEl>
                                          <p:spTgt spid="2355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35528"/>
                                        </p:tgtEl>
                                        <p:attrNameLst>
                                          <p:attrName>style.visibility</p:attrName>
                                        </p:attrNameLst>
                                      </p:cBhvr>
                                      <p:to>
                                        <p:strVal val="visible"/>
                                      </p:to>
                                    </p:set>
                                    <p:animEffect transition="in" filter="fade">
                                      <p:cBhvr>
                                        <p:cTn id="22" dur="500"/>
                                        <p:tgtEl>
                                          <p:spTgt spid="235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5" grpId="0"/>
      <p:bldP spid="235526" grpId="0"/>
      <p:bldP spid="235527" grpId="0"/>
      <p:bldP spid="235528"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Footer Placeholder 1">
            <a:extLst>
              <a:ext uri="{FF2B5EF4-FFF2-40B4-BE49-F238E27FC236}">
                <a16:creationId xmlns:a16="http://schemas.microsoft.com/office/drawing/2014/main" id="{4AEFBC7F-893C-2F61-D8C1-E84B95EF454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pic>
        <p:nvPicPr>
          <p:cNvPr id="163843" name="Picture 2" descr="styles-NONE">
            <a:extLst>
              <a:ext uri="{FF2B5EF4-FFF2-40B4-BE49-F238E27FC236}">
                <a16:creationId xmlns:a16="http://schemas.microsoft.com/office/drawing/2014/main" id="{6FBECF42-974D-C572-959C-26A22E140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4" name="Rectangle 3">
            <a:extLst>
              <a:ext uri="{FF2B5EF4-FFF2-40B4-BE49-F238E27FC236}">
                <a16:creationId xmlns:a16="http://schemas.microsoft.com/office/drawing/2014/main" id="{3AA7B768-C3B1-9DC7-131B-C07F8BC1AB6D}"/>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163845" name="Text Box 4">
            <a:extLst>
              <a:ext uri="{FF2B5EF4-FFF2-40B4-BE49-F238E27FC236}">
                <a16:creationId xmlns:a16="http://schemas.microsoft.com/office/drawing/2014/main" id="{88442860-517E-8EFC-5F89-06752A9915CE}"/>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cs typeface="Arial" panose="020B0604020202020204" pitchFamily="34" charset="0"/>
              </a:rPr>
              <a:t>Clarifying and Confirming Commitments…</a:t>
            </a:r>
          </a:p>
        </p:txBody>
      </p:sp>
      <p:sp>
        <p:nvSpPr>
          <p:cNvPr id="237573" name="Rectangle 5">
            <a:extLst>
              <a:ext uri="{FF2B5EF4-FFF2-40B4-BE49-F238E27FC236}">
                <a16:creationId xmlns:a16="http://schemas.microsoft.com/office/drawing/2014/main" id="{4C18B542-7209-A6BC-8019-8ABA960CDEAA}"/>
              </a:ext>
            </a:extLst>
          </p:cNvPr>
          <p:cNvSpPr>
            <a:spLocks noChangeArrowheads="1"/>
          </p:cNvSpPr>
          <p:nvPr/>
        </p:nvSpPr>
        <p:spPr bwMode="auto">
          <a:xfrm>
            <a:off x="276225" y="2590800"/>
            <a:ext cx="3405188" cy="1409700"/>
          </a:xfrm>
          <a:prstGeom prst="rect">
            <a:avLst/>
          </a:prstGeom>
          <a:noFill/>
          <a:ln w="12700">
            <a:noFill/>
            <a:miter lim="800000"/>
            <a:headEnd/>
            <a:tailEnd/>
          </a:ln>
          <a:effectLst/>
        </p:spPr>
        <p:txBody>
          <a:bodyPr wrap="none" lIns="19050" tIns="26988" rIns="19050" bIns="26988"/>
          <a:lstStyle/>
          <a:p>
            <a:pPr>
              <a:lnSpc>
                <a:spcPts val="33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Provide guidance,</a:t>
            </a:r>
          </a:p>
          <a:p>
            <a:pPr>
              <a:lnSpc>
                <a:spcPts val="33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direction &amp; assurances;</a:t>
            </a:r>
          </a:p>
          <a:p>
            <a:pPr>
              <a:lnSpc>
                <a:spcPts val="33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create an action plan</a:t>
            </a:r>
          </a:p>
        </p:txBody>
      </p:sp>
      <p:sp>
        <p:nvSpPr>
          <p:cNvPr id="237574" name="Rectangle 6">
            <a:extLst>
              <a:ext uri="{FF2B5EF4-FFF2-40B4-BE49-F238E27FC236}">
                <a16:creationId xmlns:a16="http://schemas.microsoft.com/office/drawing/2014/main" id="{1E874ABD-6164-ADA9-71CF-9D1DF9BC9BC7}"/>
              </a:ext>
            </a:extLst>
          </p:cNvPr>
          <p:cNvSpPr>
            <a:spLocks noChangeArrowheads="1"/>
          </p:cNvSpPr>
          <p:nvPr/>
        </p:nvSpPr>
        <p:spPr bwMode="auto">
          <a:xfrm>
            <a:off x="5281613" y="2590800"/>
            <a:ext cx="4471987" cy="1409700"/>
          </a:xfrm>
          <a:prstGeom prst="rect">
            <a:avLst/>
          </a:prstGeom>
          <a:noFill/>
          <a:ln w="12700">
            <a:noFill/>
            <a:miter lim="800000"/>
            <a:headEnd/>
            <a:tailEnd/>
          </a:ln>
          <a:effectLst/>
        </p:spPr>
        <p:txBody>
          <a:bodyPr wrap="none" lIns="19050" tIns="26988" rIns="19050" bIns="26988"/>
          <a:lstStyle/>
          <a:p>
            <a:pPr>
              <a:lnSpc>
                <a:spcPts val="33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Provide testimonials</a:t>
            </a:r>
          </a:p>
          <a:p>
            <a:pPr>
              <a:lnSpc>
                <a:spcPts val="33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and incentives;</a:t>
            </a:r>
          </a:p>
          <a:p>
            <a:pPr>
              <a:lnSpc>
                <a:spcPts val="33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summarize all details</a:t>
            </a:r>
          </a:p>
        </p:txBody>
      </p:sp>
      <p:sp>
        <p:nvSpPr>
          <p:cNvPr id="237575" name="Rectangle 7">
            <a:extLst>
              <a:ext uri="{FF2B5EF4-FFF2-40B4-BE49-F238E27FC236}">
                <a16:creationId xmlns:a16="http://schemas.microsoft.com/office/drawing/2014/main" id="{FBA9E83F-AB69-D195-CFC6-39594072EBE7}"/>
              </a:ext>
            </a:extLst>
          </p:cNvPr>
          <p:cNvSpPr>
            <a:spLocks noChangeArrowheads="1"/>
          </p:cNvSpPr>
          <p:nvPr/>
        </p:nvSpPr>
        <p:spPr bwMode="auto">
          <a:xfrm>
            <a:off x="5357813" y="4953000"/>
            <a:ext cx="4471987" cy="1409700"/>
          </a:xfrm>
          <a:prstGeom prst="rect">
            <a:avLst/>
          </a:prstGeom>
          <a:noFill/>
          <a:ln w="12700">
            <a:noFill/>
            <a:miter lim="800000"/>
            <a:headEnd/>
            <a:tailEnd/>
          </a:ln>
          <a:effectLst/>
        </p:spPr>
        <p:txBody>
          <a:bodyPr wrap="none" lIns="19050" tIns="26988" rIns="19050" bIns="26988"/>
          <a:lstStyle/>
          <a:p>
            <a:pPr>
              <a:lnSpc>
                <a:spcPts val="33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Provide options with</a:t>
            </a:r>
          </a:p>
          <a:p>
            <a:pPr>
              <a:lnSpc>
                <a:spcPts val="33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cost/benefit summary;</a:t>
            </a:r>
          </a:p>
          <a:p>
            <a:pPr>
              <a:lnSpc>
                <a:spcPts val="33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offer expert opinion</a:t>
            </a:r>
          </a:p>
        </p:txBody>
      </p:sp>
      <p:sp>
        <p:nvSpPr>
          <p:cNvPr id="237576" name="Rectangle 8">
            <a:extLst>
              <a:ext uri="{FF2B5EF4-FFF2-40B4-BE49-F238E27FC236}">
                <a16:creationId xmlns:a16="http://schemas.microsoft.com/office/drawing/2014/main" id="{831219FE-3DE7-CCFA-3A09-67D7BDE0F88F}"/>
              </a:ext>
            </a:extLst>
          </p:cNvPr>
          <p:cNvSpPr>
            <a:spLocks noChangeArrowheads="1"/>
          </p:cNvSpPr>
          <p:nvPr/>
        </p:nvSpPr>
        <p:spPr bwMode="auto">
          <a:xfrm>
            <a:off x="252413" y="5029200"/>
            <a:ext cx="4471987"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8" rIns="19050" bIns="26988"/>
          <a:lstStyle>
            <a:lvl1pPr>
              <a:spcBef>
                <a:spcPct val="20000"/>
              </a:spcBef>
              <a:buChar char="•"/>
              <a:tabLst>
                <a:tab pos="457200" algn="l"/>
                <a:tab pos="914400" algn="l"/>
                <a:tab pos="1371600" algn="l"/>
              </a:tabLst>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457200" algn="l"/>
                <a:tab pos="914400" algn="l"/>
                <a:tab pos="1371600" algn="l"/>
              </a:tabLst>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457200" algn="l"/>
                <a:tab pos="914400" algn="l"/>
                <a:tab pos="1371600" algn="l"/>
              </a:tabLst>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9pPr>
          </a:lstStyle>
          <a:p>
            <a:pPr>
              <a:lnSpc>
                <a:spcPts val="3300"/>
              </a:lnSpc>
              <a:spcBef>
                <a:spcPct val="0"/>
              </a:spcBef>
              <a:buClr>
                <a:srgbClr val="FFFFFF"/>
              </a:buClr>
              <a:buFontTx/>
              <a:buNone/>
            </a:pPr>
            <a:r>
              <a:rPr lang="en-US" altLang="en-US" sz="2400" b="1">
                <a:solidFill>
                  <a:schemeClr val="tx1"/>
                </a:solidFill>
              </a:rPr>
              <a:t>Provide logical options</a:t>
            </a:r>
          </a:p>
          <a:p>
            <a:pPr>
              <a:lnSpc>
                <a:spcPts val="3300"/>
              </a:lnSpc>
              <a:spcBef>
                <a:spcPct val="0"/>
              </a:spcBef>
              <a:buClr>
                <a:srgbClr val="FFFFFF"/>
              </a:buClr>
              <a:buFontTx/>
              <a:buNone/>
            </a:pPr>
            <a:r>
              <a:rPr lang="en-US" altLang="en-US" sz="2400" b="1">
                <a:solidFill>
                  <a:schemeClr val="tx1"/>
                </a:solidFill>
              </a:rPr>
              <a:t>with documentation;</a:t>
            </a:r>
          </a:p>
          <a:p>
            <a:pPr>
              <a:lnSpc>
                <a:spcPts val="3300"/>
              </a:lnSpc>
              <a:spcBef>
                <a:spcPct val="0"/>
              </a:spcBef>
              <a:buClr>
                <a:srgbClr val="FFFFFF"/>
              </a:buClr>
              <a:buFontTx/>
              <a:buNone/>
            </a:pPr>
            <a:r>
              <a:rPr lang="en-US" altLang="en-US" sz="2400" b="1">
                <a:solidFill>
                  <a:schemeClr val="tx1"/>
                </a:solidFill>
              </a:rPr>
              <a:t>let them think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7573"/>
                                        </p:tgtEl>
                                        <p:attrNameLst>
                                          <p:attrName>style.visibility</p:attrName>
                                        </p:attrNameLst>
                                      </p:cBhvr>
                                      <p:to>
                                        <p:strVal val="visible"/>
                                      </p:to>
                                    </p:set>
                                    <p:animEffect transition="in" filter="fade">
                                      <p:cBhvr>
                                        <p:cTn id="7" dur="500"/>
                                        <p:tgtEl>
                                          <p:spTgt spid="2375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37574"/>
                                        </p:tgtEl>
                                        <p:attrNameLst>
                                          <p:attrName>style.visibility</p:attrName>
                                        </p:attrNameLst>
                                      </p:cBhvr>
                                      <p:to>
                                        <p:strVal val="visible"/>
                                      </p:to>
                                    </p:set>
                                    <p:animEffect transition="in" filter="fade">
                                      <p:cBhvr>
                                        <p:cTn id="12" dur="500"/>
                                        <p:tgtEl>
                                          <p:spTgt spid="2375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37575"/>
                                        </p:tgtEl>
                                        <p:attrNameLst>
                                          <p:attrName>style.visibility</p:attrName>
                                        </p:attrNameLst>
                                      </p:cBhvr>
                                      <p:to>
                                        <p:strVal val="visible"/>
                                      </p:to>
                                    </p:set>
                                    <p:animEffect transition="in" filter="fade">
                                      <p:cBhvr>
                                        <p:cTn id="17" dur="500"/>
                                        <p:tgtEl>
                                          <p:spTgt spid="23757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37576"/>
                                        </p:tgtEl>
                                        <p:attrNameLst>
                                          <p:attrName>style.visibility</p:attrName>
                                        </p:attrNameLst>
                                      </p:cBhvr>
                                      <p:to>
                                        <p:strVal val="visible"/>
                                      </p:to>
                                    </p:set>
                                    <p:animEffect transition="in" filter="fade">
                                      <p:cBhvr>
                                        <p:cTn id="22" dur="500"/>
                                        <p:tgtEl>
                                          <p:spTgt spid="237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3" grpId="0"/>
      <p:bldP spid="237574" grpId="0"/>
      <p:bldP spid="237575" grpId="0"/>
      <p:bldP spid="237576"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Footer Placeholder 1">
            <a:extLst>
              <a:ext uri="{FF2B5EF4-FFF2-40B4-BE49-F238E27FC236}">
                <a16:creationId xmlns:a16="http://schemas.microsoft.com/office/drawing/2014/main" id="{F5A2F582-528B-81B1-973C-753ECAC045E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pic>
        <p:nvPicPr>
          <p:cNvPr id="165891" name="Picture 2" descr="styles-NONE">
            <a:extLst>
              <a:ext uri="{FF2B5EF4-FFF2-40B4-BE49-F238E27FC236}">
                <a16:creationId xmlns:a16="http://schemas.microsoft.com/office/drawing/2014/main" id="{AEBA113C-532D-B123-5AA0-D477061EF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2" name="Rectangle 3">
            <a:extLst>
              <a:ext uri="{FF2B5EF4-FFF2-40B4-BE49-F238E27FC236}">
                <a16:creationId xmlns:a16="http://schemas.microsoft.com/office/drawing/2014/main" id="{799FDB04-464B-42AC-7F79-4954347AFC4B}"/>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165893" name="Text Box 4">
            <a:extLst>
              <a:ext uri="{FF2B5EF4-FFF2-40B4-BE49-F238E27FC236}">
                <a16:creationId xmlns:a16="http://schemas.microsoft.com/office/drawing/2014/main" id="{27A40BAB-5452-4CB0-FF68-1B75A07115EF}"/>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cs typeface="Arial" panose="020B0604020202020204" pitchFamily="34" charset="0"/>
              </a:rPr>
              <a:t>Assuring Complete Satisfaction…</a:t>
            </a:r>
          </a:p>
        </p:txBody>
      </p:sp>
      <p:sp>
        <p:nvSpPr>
          <p:cNvPr id="239621" name="Rectangle 5">
            <a:extLst>
              <a:ext uri="{FF2B5EF4-FFF2-40B4-BE49-F238E27FC236}">
                <a16:creationId xmlns:a16="http://schemas.microsoft.com/office/drawing/2014/main" id="{F62695F0-1CC6-8110-6B1F-F54A1B02E4CB}"/>
              </a:ext>
            </a:extLst>
          </p:cNvPr>
          <p:cNvSpPr>
            <a:spLocks noChangeArrowheads="1"/>
          </p:cNvSpPr>
          <p:nvPr/>
        </p:nvSpPr>
        <p:spPr bwMode="auto">
          <a:xfrm>
            <a:off x="276225" y="2590800"/>
            <a:ext cx="3405188" cy="1409700"/>
          </a:xfrm>
          <a:prstGeom prst="rect">
            <a:avLst/>
          </a:prstGeom>
          <a:noFill/>
          <a:ln w="12700">
            <a:noFill/>
            <a:miter lim="800000"/>
            <a:headEnd/>
            <a:tailEnd/>
          </a:ln>
          <a:effectLst/>
        </p:spPr>
        <p:txBody>
          <a:bodyPr wrap="none" lIns="19050" tIns="26988" rIns="19050" bIns="26988"/>
          <a:lstStyle/>
          <a:p>
            <a:pPr>
              <a:lnSpc>
                <a:spcPts val="33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Practice consistent,</a:t>
            </a:r>
          </a:p>
          <a:p>
            <a:pPr>
              <a:lnSpc>
                <a:spcPts val="33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predictable service</a:t>
            </a:r>
          </a:p>
          <a:p>
            <a:pPr>
              <a:lnSpc>
                <a:spcPts val="33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with personal attention</a:t>
            </a:r>
          </a:p>
        </p:txBody>
      </p:sp>
      <p:sp>
        <p:nvSpPr>
          <p:cNvPr id="239622" name="Rectangle 6">
            <a:extLst>
              <a:ext uri="{FF2B5EF4-FFF2-40B4-BE49-F238E27FC236}">
                <a16:creationId xmlns:a16="http://schemas.microsoft.com/office/drawing/2014/main" id="{AD392D52-65A3-CCFC-0A67-A4EFF323B139}"/>
              </a:ext>
            </a:extLst>
          </p:cNvPr>
          <p:cNvSpPr>
            <a:spLocks noChangeArrowheads="1"/>
          </p:cNvSpPr>
          <p:nvPr/>
        </p:nvSpPr>
        <p:spPr bwMode="auto">
          <a:xfrm>
            <a:off x="5281613" y="2590800"/>
            <a:ext cx="4471987" cy="1409700"/>
          </a:xfrm>
          <a:prstGeom prst="rect">
            <a:avLst/>
          </a:prstGeom>
          <a:noFill/>
          <a:ln w="12700">
            <a:noFill/>
            <a:miter lim="800000"/>
            <a:headEnd/>
            <a:tailEnd/>
          </a:ln>
          <a:effectLst/>
        </p:spPr>
        <p:txBody>
          <a:bodyPr wrap="none" lIns="19050" tIns="26988" rIns="19050" bIns="26988"/>
          <a:lstStyle/>
          <a:p>
            <a:pPr>
              <a:lnSpc>
                <a:spcPts val="33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Check for usage; save</a:t>
            </a:r>
            <a:br>
              <a:rPr lang="en-US" b="1" dirty="0">
                <a:solidFill>
                  <a:srgbClr val="FFFFFF"/>
                </a:solidFill>
                <a:effectLst>
                  <a:outerShdw blurRad="38100" dist="38100" dir="2700000" algn="tl">
                    <a:srgbClr val="808080"/>
                  </a:outerShdw>
                </a:effectLst>
                <a:latin typeface="Arial" charset="0"/>
                <a:ea typeface="ＭＳ Ｐゴシック" pitchFamily="80" charset="-128"/>
              </a:rPr>
            </a:br>
            <a:r>
              <a:rPr lang="en-US" b="1" dirty="0">
                <a:solidFill>
                  <a:srgbClr val="FFFFFF"/>
                </a:solidFill>
                <a:effectLst>
                  <a:outerShdw blurRad="38100" dist="38100" dir="2700000" algn="tl">
                    <a:srgbClr val="808080"/>
                  </a:outerShdw>
                </a:effectLst>
                <a:latin typeface="Arial" charset="0"/>
                <a:ea typeface="ＭＳ Ｐゴシック" pitchFamily="80" charset="-128"/>
              </a:rPr>
              <a:t>them complications</a:t>
            </a:r>
          </a:p>
        </p:txBody>
      </p:sp>
      <p:sp>
        <p:nvSpPr>
          <p:cNvPr id="239623" name="Rectangle 7">
            <a:extLst>
              <a:ext uri="{FF2B5EF4-FFF2-40B4-BE49-F238E27FC236}">
                <a16:creationId xmlns:a16="http://schemas.microsoft.com/office/drawing/2014/main" id="{E605E2F6-529A-869C-5A0A-A157B064C4EB}"/>
              </a:ext>
            </a:extLst>
          </p:cNvPr>
          <p:cNvSpPr>
            <a:spLocks noChangeArrowheads="1"/>
          </p:cNvSpPr>
          <p:nvPr/>
        </p:nvSpPr>
        <p:spPr bwMode="auto">
          <a:xfrm>
            <a:off x="5357813" y="4953000"/>
            <a:ext cx="4471987" cy="1409700"/>
          </a:xfrm>
          <a:prstGeom prst="rect">
            <a:avLst/>
          </a:prstGeom>
          <a:noFill/>
          <a:ln w="12700">
            <a:noFill/>
            <a:miter lim="800000"/>
            <a:headEnd/>
            <a:tailEnd/>
          </a:ln>
          <a:effectLst/>
        </p:spPr>
        <p:txBody>
          <a:bodyPr wrap="none" lIns="19050" tIns="26988" rIns="19050" bIns="26988"/>
          <a:lstStyle/>
          <a:p>
            <a:pPr>
              <a:lnSpc>
                <a:spcPts val="33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Provide reminders of</a:t>
            </a:r>
            <a:br>
              <a:rPr lang="en-US" b="1" dirty="0">
                <a:solidFill>
                  <a:srgbClr val="FFFFFF"/>
                </a:solidFill>
                <a:effectLst>
                  <a:outerShdw blurRad="38100" dist="38100" dir="2700000" algn="tl">
                    <a:srgbClr val="808080"/>
                  </a:outerShdw>
                </a:effectLst>
                <a:latin typeface="Arial" charset="0"/>
                <a:ea typeface="ＭＳ Ｐゴシック" pitchFamily="80" charset="-128"/>
              </a:rPr>
            </a:br>
            <a:r>
              <a:rPr lang="en-US" b="1" dirty="0">
                <a:solidFill>
                  <a:srgbClr val="FFFFFF"/>
                </a:solidFill>
                <a:effectLst>
                  <a:outerShdw blurRad="38100" dist="38100" dir="2700000" algn="tl">
                    <a:srgbClr val="808080"/>
                  </a:outerShdw>
                </a:effectLst>
                <a:latin typeface="Arial" charset="0"/>
                <a:ea typeface="ＭＳ Ｐゴシック" pitchFamily="80" charset="-128"/>
              </a:rPr>
              <a:t>your track record;</a:t>
            </a:r>
            <a:br>
              <a:rPr lang="en-US" b="1" dirty="0">
                <a:solidFill>
                  <a:srgbClr val="FFFFFF"/>
                </a:solidFill>
                <a:effectLst>
                  <a:outerShdw blurRad="38100" dist="38100" dir="2700000" algn="tl">
                    <a:srgbClr val="808080"/>
                  </a:outerShdw>
                </a:effectLst>
                <a:latin typeface="Arial" charset="0"/>
                <a:ea typeface="ＭＳ Ｐゴシック" pitchFamily="80" charset="-128"/>
              </a:rPr>
            </a:br>
            <a:r>
              <a:rPr lang="en-US" b="1" dirty="0">
                <a:solidFill>
                  <a:srgbClr val="FFFFFF"/>
                </a:solidFill>
                <a:effectLst>
                  <a:outerShdw blurRad="38100" dist="38100" dir="2700000" algn="tl">
                    <a:srgbClr val="808080"/>
                  </a:outerShdw>
                </a:effectLst>
                <a:latin typeface="Arial" charset="0"/>
                <a:ea typeface="ＭＳ Ｐゴシック" pitchFamily="80" charset="-128"/>
              </a:rPr>
              <a:t>respond with quick</a:t>
            </a:r>
            <a:br>
              <a:rPr lang="en-US" b="1" dirty="0">
                <a:solidFill>
                  <a:srgbClr val="FFFFFF"/>
                </a:solidFill>
                <a:effectLst>
                  <a:outerShdw blurRad="38100" dist="38100" dir="2700000" algn="tl">
                    <a:srgbClr val="808080"/>
                  </a:outerShdw>
                </a:effectLst>
                <a:latin typeface="Arial" charset="0"/>
                <a:ea typeface="ＭＳ Ｐゴシック" pitchFamily="80" charset="-128"/>
              </a:rPr>
            </a:br>
            <a:r>
              <a:rPr lang="en-US" b="1" dirty="0">
                <a:solidFill>
                  <a:srgbClr val="FFFFFF"/>
                </a:solidFill>
                <a:effectLst>
                  <a:outerShdw blurRad="38100" dist="38100" dir="2700000" algn="tl">
                    <a:srgbClr val="808080"/>
                  </a:outerShdw>
                </a:effectLst>
                <a:latin typeface="Arial" charset="0"/>
                <a:ea typeface="ＭＳ Ｐゴシック" pitchFamily="80" charset="-128"/>
              </a:rPr>
              <a:t>solutions to problems</a:t>
            </a:r>
          </a:p>
        </p:txBody>
      </p:sp>
      <p:sp>
        <p:nvSpPr>
          <p:cNvPr id="239624" name="Rectangle 8">
            <a:extLst>
              <a:ext uri="{FF2B5EF4-FFF2-40B4-BE49-F238E27FC236}">
                <a16:creationId xmlns:a16="http://schemas.microsoft.com/office/drawing/2014/main" id="{AF43BF6E-2642-54CB-2A09-457CDE3688D4}"/>
              </a:ext>
            </a:extLst>
          </p:cNvPr>
          <p:cNvSpPr>
            <a:spLocks noChangeArrowheads="1"/>
          </p:cNvSpPr>
          <p:nvPr/>
        </p:nvSpPr>
        <p:spPr bwMode="auto">
          <a:xfrm>
            <a:off x="252413" y="5029200"/>
            <a:ext cx="4471987"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8" rIns="19050" bIns="26988"/>
          <a:lstStyle>
            <a:lvl1pPr>
              <a:spcBef>
                <a:spcPct val="20000"/>
              </a:spcBef>
              <a:buChar char="•"/>
              <a:tabLst>
                <a:tab pos="457200" algn="l"/>
                <a:tab pos="914400" algn="l"/>
                <a:tab pos="1371600" algn="l"/>
              </a:tabLst>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457200" algn="l"/>
                <a:tab pos="914400" algn="l"/>
                <a:tab pos="1371600" algn="l"/>
              </a:tabLst>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457200" algn="l"/>
                <a:tab pos="914400" algn="l"/>
                <a:tab pos="1371600" algn="l"/>
              </a:tabLst>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9pPr>
          </a:lstStyle>
          <a:p>
            <a:pPr>
              <a:lnSpc>
                <a:spcPts val="3300"/>
              </a:lnSpc>
              <a:spcBef>
                <a:spcPct val="0"/>
              </a:spcBef>
              <a:buClr>
                <a:srgbClr val="FFFFFF"/>
              </a:buClr>
              <a:buFontTx/>
              <a:buNone/>
            </a:pPr>
            <a:r>
              <a:rPr lang="en-US" altLang="en-US" sz="2400" b="1">
                <a:solidFill>
                  <a:schemeClr val="tx1"/>
                </a:solidFill>
              </a:rPr>
              <a:t>Follow a timetable for</a:t>
            </a:r>
            <a:br>
              <a:rPr lang="en-US" altLang="en-US" sz="2400" b="1">
                <a:solidFill>
                  <a:schemeClr val="tx1"/>
                </a:solidFill>
              </a:rPr>
            </a:br>
            <a:r>
              <a:rPr lang="en-US" altLang="en-US" sz="2400" b="1">
                <a:solidFill>
                  <a:schemeClr val="tx1"/>
                </a:solidFill>
              </a:rPr>
              <a:t>measuring results;</a:t>
            </a:r>
            <a:br>
              <a:rPr lang="en-US" altLang="en-US" sz="2400" b="1">
                <a:solidFill>
                  <a:schemeClr val="tx1"/>
                </a:solidFill>
              </a:rPr>
            </a:br>
            <a:r>
              <a:rPr lang="en-US" altLang="en-US" sz="2400" b="1">
                <a:solidFill>
                  <a:schemeClr val="tx1"/>
                </a:solidFill>
              </a:rPr>
              <a:t>deliver on all promises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9621"/>
                                        </p:tgtEl>
                                        <p:attrNameLst>
                                          <p:attrName>style.visibility</p:attrName>
                                        </p:attrNameLst>
                                      </p:cBhvr>
                                      <p:to>
                                        <p:strVal val="visible"/>
                                      </p:to>
                                    </p:set>
                                    <p:animEffect transition="in" filter="fade">
                                      <p:cBhvr>
                                        <p:cTn id="7" dur="500"/>
                                        <p:tgtEl>
                                          <p:spTgt spid="2396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39622"/>
                                        </p:tgtEl>
                                        <p:attrNameLst>
                                          <p:attrName>style.visibility</p:attrName>
                                        </p:attrNameLst>
                                      </p:cBhvr>
                                      <p:to>
                                        <p:strVal val="visible"/>
                                      </p:to>
                                    </p:set>
                                    <p:animEffect transition="in" filter="fade">
                                      <p:cBhvr>
                                        <p:cTn id="12" dur="500"/>
                                        <p:tgtEl>
                                          <p:spTgt spid="2396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39623"/>
                                        </p:tgtEl>
                                        <p:attrNameLst>
                                          <p:attrName>style.visibility</p:attrName>
                                        </p:attrNameLst>
                                      </p:cBhvr>
                                      <p:to>
                                        <p:strVal val="visible"/>
                                      </p:to>
                                    </p:set>
                                    <p:animEffect transition="in" filter="fade">
                                      <p:cBhvr>
                                        <p:cTn id="17" dur="500"/>
                                        <p:tgtEl>
                                          <p:spTgt spid="2396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39624"/>
                                        </p:tgtEl>
                                        <p:attrNameLst>
                                          <p:attrName>style.visibility</p:attrName>
                                        </p:attrNameLst>
                                      </p:cBhvr>
                                      <p:to>
                                        <p:strVal val="visible"/>
                                      </p:to>
                                    </p:set>
                                    <p:animEffect transition="in" filter="fade">
                                      <p:cBhvr>
                                        <p:cTn id="22" dur="500"/>
                                        <p:tgtEl>
                                          <p:spTgt spid="239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1" grpId="0"/>
      <p:bldP spid="239622" grpId="0"/>
      <p:bldP spid="239623" grpId="0"/>
      <p:bldP spid="239624"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Footer Placeholder 1">
            <a:extLst>
              <a:ext uri="{FF2B5EF4-FFF2-40B4-BE49-F238E27FC236}">
                <a16:creationId xmlns:a16="http://schemas.microsoft.com/office/drawing/2014/main" id="{BE3E8D8C-5601-0D89-440D-A80ADA91C5C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pic>
        <p:nvPicPr>
          <p:cNvPr id="167939" name="Picture 2" descr="styles-NONE">
            <a:extLst>
              <a:ext uri="{FF2B5EF4-FFF2-40B4-BE49-F238E27FC236}">
                <a16:creationId xmlns:a16="http://schemas.microsoft.com/office/drawing/2014/main" id="{605AD5C3-21A2-E3D0-B06C-D296E9C40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0" name="Rectangle 3">
            <a:extLst>
              <a:ext uri="{FF2B5EF4-FFF2-40B4-BE49-F238E27FC236}">
                <a16:creationId xmlns:a16="http://schemas.microsoft.com/office/drawing/2014/main" id="{E134C970-FE31-F6B1-455C-6F799FAF0C17}"/>
              </a:ext>
            </a:extLst>
          </p:cNvPr>
          <p:cNvSpPr>
            <a:spLocks noChangeArrowheads="1"/>
          </p:cNvSpPr>
          <p:nvPr/>
        </p:nvSpPr>
        <p:spPr bwMode="auto">
          <a:xfrm>
            <a:off x="0" y="1295400"/>
            <a:ext cx="91440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167941" name="Text Box 4">
            <a:extLst>
              <a:ext uri="{FF2B5EF4-FFF2-40B4-BE49-F238E27FC236}">
                <a16:creationId xmlns:a16="http://schemas.microsoft.com/office/drawing/2014/main" id="{8774FBBA-4E20-E95D-8B85-BF73D07C0C58}"/>
              </a:ext>
            </a:extLst>
          </p:cNvPr>
          <p:cNvSpPr txBox="1">
            <a:spLocks noChangeArrowheads="1"/>
          </p:cNvSpPr>
          <p:nvPr/>
        </p:nvSpPr>
        <p:spPr bwMode="auto">
          <a:xfrm>
            <a:off x="0" y="1676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cs typeface="Arial" panose="020B0604020202020204" pitchFamily="34" charset="0"/>
              </a:rPr>
              <a:t>During Moments of Misery May Appear…</a:t>
            </a:r>
          </a:p>
        </p:txBody>
      </p:sp>
      <p:sp>
        <p:nvSpPr>
          <p:cNvPr id="243717" name="Rectangle 5">
            <a:extLst>
              <a:ext uri="{FF2B5EF4-FFF2-40B4-BE49-F238E27FC236}">
                <a16:creationId xmlns:a16="http://schemas.microsoft.com/office/drawing/2014/main" id="{1D52ED67-3FEF-7A06-8E7B-75EFFF0E95EE}"/>
              </a:ext>
            </a:extLst>
          </p:cNvPr>
          <p:cNvSpPr>
            <a:spLocks noChangeArrowheads="1"/>
          </p:cNvSpPr>
          <p:nvPr/>
        </p:nvSpPr>
        <p:spPr bwMode="auto">
          <a:xfrm>
            <a:off x="276225" y="2590800"/>
            <a:ext cx="3405188" cy="1409700"/>
          </a:xfrm>
          <a:prstGeom prst="rect">
            <a:avLst/>
          </a:prstGeom>
          <a:noFill/>
          <a:ln w="12700">
            <a:noFill/>
            <a:miter lim="800000"/>
            <a:headEnd/>
            <a:tailEnd/>
          </a:ln>
          <a:effectLst/>
        </p:spPr>
        <p:txBody>
          <a:bodyPr wrap="none" lIns="19050" tIns="26988" rIns="19050" bIns="26988"/>
          <a:lstStyle/>
          <a:p>
            <a:pPr>
              <a:lnSpc>
                <a:spcPts val="24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Submissive, wishy-washy,</a:t>
            </a:r>
            <a:br>
              <a:rPr lang="en-US" b="1" dirty="0">
                <a:solidFill>
                  <a:srgbClr val="FFFFFF"/>
                </a:solidFill>
                <a:effectLst>
                  <a:outerShdw blurRad="38100" dist="38100" dir="2700000" algn="tl">
                    <a:srgbClr val="808080"/>
                  </a:outerShdw>
                </a:effectLst>
                <a:latin typeface="Arial" charset="0"/>
                <a:ea typeface="ＭＳ Ｐゴシック" pitchFamily="80" charset="-128"/>
              </a:rPr>
            </a:br>
            <a:r>
              <a:rPr lang="en-US" b="1" dirty="0">
                <a:solidFill>
                  <a:srgbClr val="FFFFFF"/>
                </a:solidFill>
                <a:effectLst>
                  <a:outerShdw blurRad="38100" dist="38100" dir="2700000" algn="tl">
                    <a:srgbClr val="808080"/>
                  </a:outerShdw>
                </a:effectLst>
                <a:latin typeface="Arial" charset="0"/>
                <a:ea typeface="ＭＳ Ｐゴシック" pitchFamily="80" charset="-128"/>
              </a:rPr>
              <a:t>hesitant or apologetic</a:t>
            </a:r>
          </a:p>
          <a:p>
            <a:pPr>
              <a:lnSpc>
                <a:spcPts val="2400"/>
              </a:lnSpc>
              <a:buClr>
                <a:srgbClr val="FFFFFF"/>
              </a:buClr>
              <a:tabLst>
                <a:tab pos="457200" algn="l"/>
                <a:tab pos="914400" algn="l"/>
                <a:tab pos="1371600" algn="l"/>
              </a:tabLst>
              <a:defRPr/>
            </a:pPr>
            <a:endParaRPr lang="en-US" b="1" dirty="0">
              <a:solidFill>
                <a:srgbClr val="FFFFFF"/>
              </a:solidFill>
              <a:effectLst>
                <a:outerShdw blurRad="38100" dist="38100" dir="2700000" algn="tl">
                  <a:srgbClr val="808080"/>
                </a:outerShdw>
              </a:effectLst>
              <a:latin typeface="Arial" charset="0"/>
              <a:ea typeface="ＭＳ Ｐゴシック" pitchFamily="80" charset="-128"/>
            </a:endParaRPr>
          </a:p>
          <a:p>
            <a:pPr>
              <a:lnSpc>
                <a:spcPts val="24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Internalizes dissatisfaction;</a:t>
            </a:r>
            <a:br>
              <a:rPr lang="en-US" b="1" dirty="0">
                <a:solidFill>
                  <a:srgbClr val="FFFFFF"/>
                </a:solidFill>
                <a:effectLst>
                  <a:outerShdw blurRad="38100" dist="38100" dir="2700000" algn="tl">
                    <a:srgbClr val="808080"/>
                  </a:outerShdw>
                </a:effectLst>
                <a:latin typeface="Arial" charset="0"/>
                <a:ea typeface="ＭＳ Ｐゴシック" pitchFamily="80" charset="-128"/>
              </a:rPr>
            </a:br>
            <a:r>
              <a:rPr lang="en-US" b="1" dirty="0">
                <a:solidFill>
                  <a:srgbClr val="FFFFFF"/>
                </a:solidFill>
                <a:effectLst>
                  <a:outerShdw blurRad="38100" dist="38100" dir="2700000" algn="tl">
                    <a:srgbClr val="808080"/>
                  </a:outerShdw>
                </a:effectLst>
                <a:latin typeface="Arial" charset="0"/>
                <a:ea typeface="ＭＳ Ｐゴシック" pitchFamily="80" charset="-128"/>
              </a:rPr>
              <a:t>gets defensive</a:t>
            </a:r>
          </a:p>
        </p:txBody>
      </p:sp>
      <p:sp>
        <p:nvSpPr>
          <p:cNvPr id="243718" name="Rectangle 6">
            <a:extLst>
              <a:ext uri="{FF2B5EF4-FFF2-40B4-BE49-F238E27FC236}">
                <a16:creationId xmlns:a16="http://schemas.microsoft.com/office/drawing/2014/main" id="{0696623D-EF35-AC1C-757C-BB692E50B269}"/>
              </a:ext>
            </a:extLst>
          </p:cNvPr>
          <p:cNvSpPr>
            <a:spLocks noChangeArrowheads="1"/>
          </p:cNvSpPr>
          <p:nvPr/>
        </p:nvSpPr>
        <p:spPr bwMode="auto">
          <a:xfrm>
            <a:off x="5281613" y="2590800"/>
            <a:ext cx="3557587" cy="1409700"/>
          </a:xfrm>
          <a:prstGeom prst="rect">
            <a:avLst/>
          </a:prstGeom>
          <a:noFill/>
          <a:ln w="12700">
            <a:noFill/>
            <a:miter lim="800000"/>
            <a:headEnd/>
            <a:tailEnd/>
          </a:ln>
          <a:effectLst/>
        </p:spPr>
        <p:txBody>
          <a:bodyPr wrap="none" lIns="19050" tIns="26988" rIns="19050" bIns="26988"/>
          <a:lstStyle/>
          <a:p>
            <a:pPr>
              <a:lnSpc>
                <a:spcPts val="24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Overeager, impulsive,</a:t>
            </a:r>
          </a:p>
          <a:p>
            <a:pPr>
              <a:lnSpc>
                <a:spcPts val="24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Sarcastic or demanding</a:t>
            </a:r>
          </a:p>
          <a:p>
            <a:pPr>
              <a:lnSpc>
                <a:spcPts val="2400"/>
              </a:lnSpc>
              <a:buClr>
                <a:srgbClr val="FFFFFF"/>
              </a:buClr>
              <a:tabLst>
                <a:tab pos="457200" algn="l"/>
                <a:tab pos="914400" algn="l"/>
                <a:tab pos="1371600" algn="l"/>
              </a:tabLst>
              <a:defRPr/>
            </a:pPr>
            <a:endParaRPr lang="en-US" b="1" dirty="0">
              <a:solidFill>
                <a:srgbClr val="FFFFFF"/>
              </a:solidFill>
              <a:effectLst>
                <a:outerShdw blurRad="38100" dist="38100" dir="2700000" algn="tl">
                  <a:srgbClr val="808080"/>
                </a:outerShdw>
              </a:effectLst>
              <a:latin typeface="Arial" charset="0"/>
              <a:ea typeface="ＭＳ Ｐゴシック" pitchFamily="80" charset="-128"/>
            </a:endParaRPr>
          </a:p>
          <a:p>
            <a:pPr>
              <a:lnSpc>
                <a:spcPts val="24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Disregards facts, logic</a:t>
            </a:r>
            <a:br>
              <a:rPr lang="en-US" b="1" dirty="0">
                <a:solidFill>
                  <a:srgbClr val="FFFFFF"/>
                </a:solidFill>
                <a:effectLst>
                  <a:outerShdw blurRad="38100" dist="38100" dir="2700000" algn="tl">
                    <a:srgbClr val="808080"/>
                  </a:outerShdw>
                </a:effectLst>
                <a:latin typeface="Arial" charset="0"/>
                <a:ea typeface="ＭＳ Ｐゴシック" pitchFamily="80" charset="-128"/>
              </a:rPr>
            </a:br>
            <a:r>
              <a:rPr lang="en-US" b="1" dirty="0">
                <a:solidFill>
                  <a:srgbClr val="FFFFFF"/>
                </a:solidFill>
                <a:effectLst>
                  <a:outerShdw blurRad="38100" dist="38100" dir="2700000" algn="tl">
                    <a:srgbClr val="808080"/>
                  </a:outerShdw>
                </a:effectLst>
                <a:latin typeface="Arial" charset="0"/>
                <a:ea typeface="ＭＳ Ｐゴシック" pitchFamily="80" charset="-128"/>
              </a:rPr>
              <a:t>or reasonable argument</a:t>
            </a:r>
          </a:p>
          <a:p>
            <a:pPr>
              <a:lnSpc>
                <a:spcPts val="2400"/>
              </a:lnSpc>
              <a:buClr>
                <a:srgbClr val="FFFFFF"/>
              </a:buClr>
              <a:tabLst>
                <a:tab pos="457200" algn="l"/>
                <a:tab pos="914400" algn="l"/>
                <a:tab pos="1371600" algn="l"/>
              </a:tabLst>
              <a:defRPr/>
            </a:pPr>
            <a:endParaRPr lang="en-US" b="1" dirty="0">
              <a:solidFill>
                <a:srgbClr val="FFFFFF"/>
              </a:solidFill>
              <a:effectLst>
                <a:outerShdw blurRad="38100" dist="38100" dir="2700000" algn="tl">
                  <a:srgbClr val="808080"/>
                </a:outerShdw>
              </a:effectLst>
              <a:latin typeface="Arial" charset="0"/>
              <a:ea typeface="ＭＳ Ｐゴシック" pitchFamily="80" charset="-128"/>
            </a:endParaRPr>
          </a:p>
        </p:txBody>
      </p:sp>
      <p:sp>
        <p:nvSpPr>
          <p:cNvPr id="243719" name="Rectangle 7">
            <a:extLst>
              <a:ext uri="{FF2B5EF4-FFF2-40B4-BE49-F238E27FC236}">
                <a16:creationId xmlns:a16="http://schemas.microsoft.com/office/drawing/2014/main" id="{A80EF8FB-60F3-8257-67AB-951AE2A7859C}"/>
              </a:ext>
            </a:extLst>
          </p:cNvPr>
          <p:cNvSpPr>
            <a:spLocks noChangeArrowheads="1"/>
          </p:cNvSpPr>
          <p:nvPr/>
        </p:nvSpPr>
        <p:spPr bwMode="auto">
          <a:xfrm>
            <a:off x="5357813" y="4972050"/>
            <a:ext cx="3786187" cy="1409700"/>
          </a:xfrm>
          <a:prstGeom prst="rect">
            <a:avLst/>
          </a:prstGeom>
          <a:noFill/>
          <a:ln w="12700">
            <a:noFill/>
            <a:miter lim="800000"/>
            <a:headEnd/>
            <a:tailEnd/>
          </a:ln>
          <a:effectLst/>
        </p:spPr>
        <p:txBody>
          <a:bodyPr wrap="none" lIns="19050" tIns="26988" rIns="19050" bIns="26988"/>
          <a:lstStyle/>
          <a:p>
            <a:pPr>
              <a:lnSpc>
                <a:spcPts val="24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Critical, blunt, pushy</a:t>
            </a:r>
            <a:br>
              <a:rPr lang="en-US" b="1" dirty="0">
                <a:solidFill>
                  <a:srgbClr val="FFFFFF"/>
                </a:solidFill>
                <a:effectLst>
                  <a:outerShdw blurRad="38100" dist="38100" dir="2700000" algn="tl">
                    <a:srgbClr val="808080"/>
                  </a:outerShdw>
                </a:effectLst>
                <a:latin typeface="Arial" charset="0"/>
                <a:ea typeface="ＭＳ Ｐゴシック" pitchFamily="80" charset="-128"/>
              </a:rPr>
            </a:br>
            <a:r>
              <a:rPr lang="en-US" b="1" dirty="0">
                <a:solidFill>
                  <a:srgbClr val="FFFFFF"/>
                </a:solidFill>
                <a:effectLst>
                  <a:outerShdw blurRad="38100" dist="38100" dir="2700000" algn="tl">
                    <a:srgbClr val="808080"/>
                  </a:outerShdw>
                </a:effectLst>
                <a:latin typeface="Arial" charset="0"/>
                <a:ea typeface="ＭＳ Ｐゴシック" pitchFamily="80" charset="-128"/>
              </a:rPr>
              <a:t>and uncooperative</a:t>
            </a:r>
          </a:p>
          <a:p>
            <a:pPr>
              <a:lnSpc>
                <a:spcPts val="2400"/>
              </a:lnSpc>
              <a:buClr>
                <a:srgbClr val="FFFFFF"/>
              </a:buClr>
              <a:tabLst>
                <a:tab pos="457200" algn="l"/>
                <a:tab pos="914400" algn="l"/>
                <a:tab pos="1371600" algn="l"/>
              </a:tabLst>
              <a:defRPr/>
            </a:pPr>
            <a:endParaRPr lang="en-US" b="1" dirty="0">
              <a:solidFill>
                <a:srgbClr val="FFFFFF"/>
              </a:solidFill>
              <a:effectLst>
                <a:outerShdw blurRad="38100" dist="38100" dir="2700000" algn="tl">
                  <a:srgbClr val="808080"/>
                </a:outerShdw>
              </a:effectLst>
              <a:latin typeface="Arial" charset="0"/>
              <a:ea typeface="ＭＳ Ｐゴシック" pitchFamily="80" charset="-128"/>
            </a:endParaRPr>
          </a:p>
          <a:p>
            <a:pPr>
              <a:lnSpc>
                <a:spcPts val="24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Acts like they want</a:t>
            </a:r>
          </a:p>
          <a:p>
            <a:pPr>
              <a:lnSpc>
                <a:spcPts val="24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to control everything</a:t>
            </a:r>
            <a:br>
              <a:rPr lang="en-US" b="1" dirty="0">
                <a:solidFill>
                  <a:srgbClr val="FFFFFF"/>
                </a:solidFill>
                <a:effectLst>
                  <a:outerShdw blurRad="38100" dist="38100" dir="2700000" algn="tl">
                    <a:srgbClr val="808080"/>
                  </a:outerShdw>
                </a:effectLst>
                <a:latin typeface="Arial" charset="0"/>
                <a:ea typeface="ＭＳ Ｐゴシック" pitchFamily="80" charset="-128"/>
              </a:rPr>
            </a:br>
            <a:endParaRPr lang="en-US" b="1" dirty="0">
              <a:solidFill>
                <a:srgbClr val="FFFFFF"/>
              </a:solidFill>
              <a:effectLst>
                <a:outerShdw blurRad="38100" dist="38100" dir="2700000" algn="tl">
                  <a:srgbClr val="808080"/>
                </a:outerShdw>
              </a:effectLst>
              <a:latin typeface="Arial" charset="0"/>
              <a:ea typeface="ＭＳ Ｐゴシック" pitchFamily="80" charset="-128"/>
            </a:endParaRPr>
          </a:p>
        </p:txBody>
      </p:sp>
      <p:sp>
        <p:nvSpPr>
          <p:cNvPr id="243720" name="Rectangle 8">
            <a:extLst>
              <a:ext uri="{FF2B5EF4-FFF2-40B4-BE49-F238E27FC236}">
                <a16:creationId xmlns:a16="http://schemas.microsoft.com/office/drawing/2014/main" id="{B1CC1F68-DC20-7574-ACC2-57BE8971A3ED}"/>
              </a:ext>
            </a:extLst>
          </p:cNvPr>
          <p:cNvSpPr>
            <a:spLocks noChangeArrowheads="1"/>
          </p:cNvSpPr>
          <p:nvPr/>
        </p:nvSpPr>
        <p:spPr bwMode="auto">
          <a:xfrm>
            <a:off x="252413" y="5029200"/>
            <a:ext cx="4471987"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8" rIns="19050" bIns="26988"/>
          <a:lstStyle>
            <a:lvl1pPr>
              <a:spcBef>
                <a:spcPct val="20000"/>
              </a:spcBef>
              <a:buChar char="•"/>
              <a:tabLst>
                <a:tab pos="457200" algn="l"/>
                <a:tab pos="914400" algn="l"/>
                <a:tab pos="1371600" algn="l"/>
              </a:tabLst>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457200" algn="l"/>
                <a:tab pos="914400" algn="l"/>
                <a:tab pos="1371600" algn="l"/>
              </a:tabLst>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457200" algn="l"/>
                <a:tab pos="914400" algn="l"/>
                <a:tab pos="1371600" algn="l"/>
              </a:tabLst>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9pPr>
          </a:lstStyle>
          <a:p>
            <a:pPr>
              <a:lnSpc>
                <a:spcPts val="2400"/>
              </a:lnSpc>
              <a:spcBef>
                <a:spcPct val="0"/>
              </a:spcBef>
              <a:buClr>
                <a:srgbClr val="FFFFFF"/>
              </a:buClr>
              <a:buFontTx/>
              <a:buNone/>
            </a:pPr>
            <a:r>
              <a:rPr lang="en-US" altLang="en-US" sz="2400" b="1">
                <a:solidFill>
                  <a:schemeClr val="tx1"/>
                </a:solidFill>
              </a:rPr>
              <a:t>Hurt and withdrawn; may </a:t>
            </a:r>
            <a:br>
              <a:rPr lang="en-US" altLang="en-US" sz="2400" b="1">
                <a:solidFill>
                  <a:schemeClr val="tx1"/>
                </a:solidFill>
              </a:rPr>
            </a:br>
            <a:r>
              <a:rPr lang="en-US" altLang="en-US" sz="2400" b="1">
                <a:solidFill>
                  <a:schemeClr val="tx1"/>
                </a:solidFill>
              </a:rPr>
              <a:t>end conversation and leave</a:t>
            </a:r>
          </a:p>
          <a:p>
            <a:pPr>
              <a:lnSpc>
                <a:spcPts val="2400"/>
              </a:lnSpc>
              <a:spcBef>
                <a:spcPct val="0"/>
              </a:spcBef>
              <a:buClr>
                <a:srgbClr val="FFFFFF"/>
              </a:buClr>
              <a:buFontTx/>
              <a:buNone/>
            </a:pPr>
            <a:endParaRPr lang="en-US" altLang="en-US" sz="2400" b="1">
              <a:solidFill>
                <a:schemeClr val="tx1"/>
              </a:solidFill>
            </a:endParaRPr>
          </a:p>
          <a:p>
            <a:pPr>
              <a:lnSpc>
                <a:spcPts val="2400"/>
              </a:lnSpc>
              <a:spcBef>
                <a:spcPct val="0"/>
              </a:spcBef>
              <a:buClr>
                <a:srgbClr val="FFFFFF"/>
              </a:buClr>
              <a:buFontTx/>
              <a:buNone/>
            </a:pPr>
            <a:r>
              <a:rPr lang="en-US" altLang="en-US" sz="2400" b="1">
                <a:solidFill>
                  <a:schemeClr val="tx1"/>
                </a:solidFill>
              </a:rPr>
              <a:t>Recites chronology of </a:t>
            </a:r>
            <a:br>
              <a:rPr lang="en-US" altLang="en-US" sz="2400" b="1">
                <a:solidFill>
                  <a:schemeClr val="tx1"/>
                </a:solidFill>
              </a:rPr>
            </a:br>
            <a:r>
              <a:rPr lang="en-US" altLang="en-US" sz="2400" b="1">
                <a:solidFill>
                  <a:schemeClr val="tx1"/>
                </a:solidFill>
              </a:rPr>
              <a:t>events w/ documentation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3717"/>
                                        </p:tgtEl>
                                        <p:attrNameLst>
                                          <p:attrName>style.visibility</p:attrName>
                                        </p:attrNameLst>
                                      </p:cBhvr>
                                      <p:to>
                                        <p:strVal val="visible"/>
                                      </p:to>
                                    </p:set>
                                    <p:animEffect transition="in" filter="fade">
                                      <p:cBhvr>
                                        <p:cTn id="7" dur="500"/>
                                        <p:tgtEl>
                                          <p:spTgt spid="2437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43718"/>
                                        </p:tgtEl>
                                        <p:attrNameLst>
                                          <p:attrName>style.visibility</p:attrName>
                                        </p:attrNameLst>
                                      </p:cBhvr>
                                      <p:to>
                                        <p:strVal val="visible"/>
                                      </p:to>
                                    </p:set>
                                    <p:animEffect transition="in" filter="fade">
                                      <p:cBhvr>
                                        <p:cTn id="12" dur="500"/>
                                        <p:tgtEl>
                                          <p:spTgt spid="2437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43719"/>
                                        </p:tgtEl>
                                        <p:attrNameLst>
                                          <p:attrName>style.visibility</p:attrName>
                                        </p:attrNameLst>
                                      </p:cBhvr>
                                      <p:to>
                                        <p:strVal val="visible"/>
                                      </p:to>
                                    </p:set>
                                    <p:animEffect transition="in" filter="fade">
                                      <p:cBhvr>
                                        <p:cTn id="17" dur="500"/>
                                        <p:tgtEl>
                                          <p:spTgt spid="2437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43720"/>
                                        </p:tgtEl>
                                        <p:attrNameLst>
                                          <p:attrName>style.visibility</p:attrName>
                                        </p:attrNameLst>
                                      </p:cBhvr>
                                      <p:to>
                                        <p:strVal val="visible"/>
                                      </p:to>
                                    </p:set>
                                    <p:animEffect transition="in" filter="fade">
                                      <p:cBhvr>
                                        <p:cTn id="22" dur="500"/>
                                        <p:tgtEl>
                                          <p:spTgt spid="2437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7" grpId="0"/>
      <p:bldP spid="243718" grpId="0"/>
      <p:bldP spid="243719" grpId="0"/>
      <p:bldP spid="243720"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Footer Placeholder 1">
            <a:extLst>
              <a:ext uri="{FF2B5EF4-FFF2-40B4-BE49-F238E27FC236}">
                <a16:creationId xmlns:a16="http://schemas.microsoft.com/office/drawing/2014/main" id="{C97279B4-63F5-44E3-5C03-5D897A00720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1996 - 2006 by Dr. Tony Alessandra, Alessandra &amp; Associates and Platinum Rule Group, LLC. All rights reserved.</a:t>
            </a:r>
          </a:p>
        </p:txBody>
      </p:sp>
      <p:pic>
        <p:nvPicPr>
          <p:cNvPr id="169987" name="Picture 2" descr="styles-NONE">
            <a:extLst>
              <a:ext uri="{FF2B5EF4-FFF2-40B4-BE49-F238E27FC236}">
                <a16:creationId xmlns:a16="http://schemas.microsoft.com/office/drawing/2014/main" id="{3ECC3801-CC7F-B57E-331D-135E13C9F2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2127250"/>
            <a:ext cx="9144000"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88" name="Rectangle 3">
            <a:extLst>
              <a:ext uri="{FF2B5EF4-FFF2-40B4-BE49-F238E27FC236}">
                <a16:creationId xmlns:a16="http://schemas.microsoft.com/office/drawing/2014/main" id="{9638BB7D-8A31-B996-7906-B3401CE08FB4}"/>
              </a:ext>
            </a:extLst>
          </p:cNvPr>
          <p:cNvSpPr>
            <a:spLocks noChangeArrowheads="1"/>
          </p:cNvSpPr>
          <p:nvPr/>
        </p:nvSpPr>
        <p:spPr bwMode="auto">
          <a:xfrm>
            <a:off x="0" y="1295400"/>
            <a:ext cx="9144000" cy="96043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169989" name="Text Box 4">
            <a:extLst>
              <a:ext uri="{FF2B5EF4-FFF2-40B4-BE49-F238E27FC236}">
                <a16:creationId xmlns:a16="http://schemas.microsoft.com/office/drawing/2014/main" id="{9D909A75-E4A3-0C26-4E54-E8D9107CDB6F}"/>
              </a:ext>
            </a:extLst>
          </p:cNvPr>
          <p:cNvSpPr txBox="1">
            <a:spLocks noChangeArrowheads="1"/>
          </p:cNvSpPr>
          <p:nvPr/>
        </p:nvSpPr>
        <p:spPr bwMode="auto">
          <a:xfrm>
            <a:off x="-22225" y="14859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b="1">
                <a:solidFill>
                  <a:schemeClr val="bg1"/>
                </a:solidFill>
                <a:cs typeface="Arial" panose="020B0604020202020204" pitchFamily="34" charset="0"/>
              </a:rPr>
              <a:t>To Create Moments of Magic…</a:t>
            </a:r>
          </a:p>
        </p:txBody>
      </p:sp>
      <p:sp>
        <p:nvSpPr>
          <p:cNvPr id="241669" name="Rectangle 5">
            <a:extLst>
              <a:ext uri="{FF2B5EF4-FFF2-40B4-BE49-F238E27FC236}">
                <a16:creationId xmlns:a16="http://schemas.microsoft.com/office/drawing/2014/main" id="{195C104E-EFD1-AEBA-37FD-439D1B55E8EF}"/>
              </a:ext>
            </a:extLst>
          </p:cNvPr>
          <p:cNvSpPr>
            <a:spLocks noChangeArrowheads="1"/>
          </p:cNvSpPr>
          <p:nvPr/>
        </p:nvSpPr>
        <p:spPr bwMode="auto">
          <a:xfrm>
            <a:off x="276225" y="2590800"/>
            <a:ext cx="3405188" cy="1409700"/>
          </a:xfrm>
          <a:prstGeom prst="rect">
            <a:avLst/>
          </a:prstGeom>
          <a:noFill/>
          <a:ln w="12700">
            <a:noFill/>
            <a:miter lim="800000"/>
            <a:headEnd/>
            <a:tailEnd/>
          </a:ln>
          <a:effectLst/>
        </p:spPr>
        <p:txBody>
          <a:bodyPr wrap="none" lIns="19050" tIns="26988" rIns="19050" bIns="26988"/>
          <a:lstStyle/>
          <a:p>
            <a:pPr>
              <a:lnSpc>
                <a:spcPts val="24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Provide assurances that</a:t>
            </a:r>
            <a:br>
              <a:rPr lang="en-US" b="1" dirty="0">
                <a:solidFill>
                  <a:srgbClr val="FFFFFF"/>
                </a:solidFill>
                <a:effectLst>
                  <a:outerShdw blurRad="38100" dist="38100" dir="2700000" algn="tl">
                    <a:srgbClr val="808080"/>
                  </a:outerShdw>
                </a:effectLst>
                <a:latin typeface="Arial" charset="0"/>
                <a:ea typeface="ＭＳ Ｐゴシック" pitchFamily="80" charset="-128"/>
              </a:rPr>
            </a:br>
            <a:r>
              <a:rPr lang="en-US" b="1" dirty="0">
                <a:solidFill>
                  <a:srgbClr val="FFFFFF"/>
                </a:solidFill>
                <a:effectLst>
                  <a:outerShdw blurRad="38100" dist="38100" dir="2700000" algn="tl">
                    <a:srgbClr val="808080"/>
                  </a:outerShdw>
                </a:effectLst>
                <a:latin typeface="Arial" charset="0"/>
                <a:ea typeface="ＭＳ Ｐゴシック" pitchFamily="80" charset="-128"/>
              </a:rPr>
              <a:t>you’ll iron out differences</a:t>
            </a:r>
            <a:br>
              <a:rPr lang="en-US" b="1" dirty="0">
                <a:solidFill>
                  <a:srgbClr val="FFFFFF"/>
                </a:solidFill>
                <a:effectLst>
                  <a:outerShdw blurRad="38100" dist="38100" dir="2700000" algn="tl">
                    <a:srgbClr val="808080"/>
                  </a:outerShdw>
                </a:effectLst>
                <a:latin typeface="Arial" charset="0"/>
                <a:ea typeface="ＭＳ Ｐゴシック" pitchFamily="80" charset="-128"/>
              </a:rPr>
            </a:br>
            <a:br>
              <a:rPr lang="en-US" b="1" dirty="0">
                <a:solidFill>
                  <a:srgbClr val="FFFFFF"/>
                </a:solidFill>
                <a:effectLst>
                  <a:outerShdw blurRad="38100" dist="38100" dir="2700000" algn="tl">
                    <a:srgbClr val="808080"/>
                  </a:outerShdw>
                </a:effectLst>
                <a:latin typeface="Arial" charset="0"/>
                <a:ea typeface="ＭＳ Ｐゴシック" pitchFamily="80" charset="-128"/>
              </a:rPr>
            </a:br>
            <a:r>
              <a:rPr lang="en-US" b="1" dirty="0">
                <a:solidFill>
                  <a:srgbClr val="FFFFFF"/>
                </a:solidFill>
                <a:effectLst>
                  <a:outerShdw blurRad="38100" dist="38100" dir="2700000" algn="tl">
                    <a:srgbClr val="808080"/>
                  </a:outerShdw>
                </a:effectLst>
                <a:latin typeface="Arial" charset="0"/>
                <a:ea typeface="ＭＳ Ｐゴシック" pitchFamily="80" charset="-128"/>
              </a:rPr>
              <a:t>Draw them out in a</a:t>
            </a:r>
            <a:br>
              <a:rPr lang="en-US" b="1" dirty="0">
                <a:solidFill>
                  <a:srgbClr val="FFFFFF"/>
                </a:solidFill>
                <a:effectLst>
                  <a:outerShdw blurRad="38100" dist="38100" dir="2700000" algn="tl">
                    <a:srgbClr val="808080"/>
                  </a:outerShdw>
                </a:effectLst>
                <a:latin typeface="Arial" charset="0"/>
                <a:ea typeface="ＭＳ Ｐゴシック" pitchFamily="80" charset="-128"/>
              </a:rPr>
            </a:br>
            <a:r>
              <a:rPr lang="en-US" b="1" dirty="0">
                <a:solidFill>
                  <a:srgbClr val="FFFFFF"/>
                </a:solidFill>
                <a:effectLst>
                  <a:outerShdw blurRad="38100" dist="38100" dir="2700000" algn="tl">
                    <a:srgbClr val="808080"/>
                  </a:outerShdw>
                </a:effectLst>
                <a:latin typeface="Arial" charset="0"/>
                <a:ea typeface="ＭＳ Ｐゴシック" pitchFamily="80" charset="-128"/>
              </a:rPr>
              <a:t>friendly way</a:t>
            </a:r>
          </a:p>
        </p:txBody>
      </p:sp>
      <p:sp>
        <p:nvSpPr>
          <p:cNvPr id="241670" name="Rectangle 6">
            <a:extLst>
              <a:ext uri="{FF2B5EF4-FFF2-40B4-BE49-F238E27FC236}">
                <a16:creationId xmlns:a16="http://schemas.microsoft.com/office/drawing/2014/main" id="{8236DEBA-3421-194C-EC12-3FE26ECB8116}"/>
              </a:ext>
            </a:extLst>
          </p:cNvPr>
          <p:cNvSpPr>
            <a:spLocks noChangeArrowheads="1"/>
          </p:cNvSpPr>
          <p:nvPr/>
        </p:nvSpPr>
        <p:spPr bwMode="auto">
          <a:xfrm>
            <a:off x="5281613" y="2590800"/>
            <a:ext cx="3557587" cy="1409700"/>
          </a:xfrm>
          <a:prstGeom prst="rect">
            <a:avLst/>
          </a:prstGeom>
          <a:noFill/>
          <a:ln w="12700">
            <a:noFill/>
            <a:miter lim="800000"/>
            <a:headEnd/>
            <a:tailEnd/>
          </a:ln>
          <a:effectLst/>
        </p:spPr>
        <p:txBody>
          <a:bodyPr wrap="none" lIns="19050" tIns="26988" rIns="19050" bIns="26988"/>
          <a:lstStyle/>
          <a:p>
            <a:pPr>
              <a:lnSpc>
                <a:spcPts val="24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Give personal attention;</a:t>
            </a:r>
            <a:br>
              <a:rPr lang="en-US" b="1" dirty="0">
                <a:solidFill>
                  <a:srgbClr val="FFFFFF"/>
                </a:solidFill>
                <a:effectLst>
                  <a:outerShdw blurRad="38100" dist="38100" dir="2700000" algn="tl">
                    <a:srgbClr val="808080"/>
                  </a:outerShdw>
                </a:effectLst>
                <a:latin typeface="Arial" charset="0"/>
                <a:ea typeface="ＭＳ Ｐゴシック" pitchFamily="80" charset="-128"/>
              </a:rPr>
            </a:br>
            <a:r>
              <a:rPr lang="en-US" b="1" dirty="0">
                <a:solidFill>
                  <a:srgbClr val="FFFFFF"/>
                </a:solidFill>
                <a:effectLst>
                  <a:outerShdw blurRad="38100" dist="38100" dir="2700000" algn="tl">
                    <a:srgbClr val="808080"/>
                  </a:outerShdw>
                </a:effectLst>
                <a:latin typeface="Arial" charset="0"/>
                <a:ea typeface="ＭＳ Ｐゴシック" pitchFamily="80" charset="-128"/>
              </a:rPr>
              <a:t>make them feel important</a:t>
            </a:r>
            <a:br>
              <a:rPr lang="en-US" b="1" dirty="0">
                <a:solidFill>
                  <a:srgbClr val="FFFFFF"/>
                </a:solidFill>
                <a:effectLst>
                  <a:outerShdw blurRad="38100" dist="38100" dir="2700000" algn="tl">
                    <a:srgbClr val="808080"/>
                  </a:outerShdw>
                </a:effectLst>
                <a:latin typeface="Arial" charset="0"/>
                <a:ea typeface="ＭＳ Ｐゴシック" pitchFamily="80" charset="-128"/>
              </a:rPr>
            </a:br>
            <a:br>
              <a:rPr lang="en-US" b="1" dirty="0">
                <a:solidFill>
                  <a:srgbClr val="FFFFFF"/>
                </a:solidFill>
                <a:effectLst>
                  <a:outerShdw blurRad="38100" dist="38100" dir="2700000" algn="tl">
                    <a:srgbClr val="808080"/>
                  </a:outerShdw>
                </a:effectLst>
                <a:latin typeface="Arial" charset="0"/>
                <a:ea typeface="ＭＳ Ｐゴシック" pitchFamily="80" charset="-128"/>
              </a:rPr>
            </a:br>
            <a:r>
              <a:rPr lang="en-US" b="1" dirty="0">
                <a:solidFill>
                  <a:srgbClr val="FFFFFF"/>
                </a:solidFill>
                <a:effectLst>
                  <a:outerShdw blurRad="38100" dist="38100" dir="2700000" algn="tl">
                    <a:srgbClr val="808080"/>
                  </a:outerShdw>
                </a:effectLst>
                <a:latin typeface="Arial" charset="0"/>
                <a:ea typeface="ＭＳ Ｐゴシック" pitchFamily="80" charset="-128"/>
              </a:rPr>
              <a:t>Engage in a lot of verbal</a:t>
            </a:r>
            <a:br>
              <a:rPr lang="en-US" b="1" dirty="0">
                <a:solidFill>
                  <a:srgbClr val="FFFFFF"/>
                </a:solidFill>
                <a:effectLst>
                  <a:outerShdw blurRad="38100" dist="38100" dir="2700000" algn="tl">
                    <a:srgbClr val="808080"/>
                  </a:outerShdw>
                </a:effectLst>
                <a:latin typeface="Arial" charset="0"/>
                <a:ea typeface="ＭＳ Ｐゴシック" pitchFamily="80" charset="-128"/>
              </a:rPr>
            </a:br>
            <a:r>
              <a:rPr lang="en-US" b="1" dirty="0">
                <a:solidFill>
                  <a:srgbClr val="FFFFFF"/>
                </a:solidFill>
                <a:effectLst>
                  <a:outerShdw blurRad="38100" dist="38100" dir="2700000" algn="tl">
                    <a:srgbClr val="808080"/>
                  </a:outerShdw>
                </a:effectLst>
                <a:latin typeface="Arial" charset="0"/>
                <a:ea typeface="ＭＳ Ｐゴシック" pitchFamily="80" charset="-128"/>
              </a:rPr>
              <a:t>give and take</a:t>
            </a:r>
          </a:p>
        </p:txBody>
      </p:sp>
      <p:sp>
        <p:nvSpPr>
          <p:cNvPr id="241671" name="Rectangle 7">
            <a:extLst>
              <a:ext uri="{FF2B5EF4-FFF2-40B4-BE49-F238E27FC236}">
                <a16:creationId xmlns:a16="http://schemas.microsoft.com/office/drawing/2014/main" id="{55E0DF49-E471-6551-944D-9EA5D168E52E}"/>
              </a:ext>
            </a:extLst>
          </p:cNvPr>
          <p:cNvSpPr>
            <a:spLocks noChangeArrowheads="1"/>
          </p:cNvSpPr>
          <p:nvPr/>
        </p:nvSpPr>
        <p:spPr bwMode="auto">
          <a:xfrm>
            <a:off x="5167313" y="5002213"/>
            <a:ext cx="3786187" cy="1409700"/>
          </a:xfrm>
          <a:prstGeom prst="rect">
            <a:avLst/>
          </a:prstGeom>
          <a:noFill/>
          <a:ln w="12700">
            <a:noFill/>
            <a:miter lim="800000"/>
            <a:headEnd/>
            <a:tailEnd/>
          </a:ln>
          <a:effectLst/>
        </p:spPr>
        <p:txBody>
          <a:bodyPr wrap="none" lIns="19050" tIns="26988" rIns="19050" bIns="26988"/>
          <a:lstStyle/>
          <a:p>
            <a:pPr>
              <a:lnSpc>
                <a:spcPts val="2400"/>
              </a:lnSpc>
              <a:buClr>
                <a:srgbClr val="FFFFFF"/>
              </a:buClr>
              <a:tabLst>
                <a:tab pos="457200" algn="l"/>
                <a:tab pos="914400" algn="l"/>
                <a:tab pos="1371600" algn="l"/>
              </a:tabLst>
              <a:defRPr/>
            </a:pPr>
            <a:r>
              <a:rPr lang="en-US" b="1" dirty="0">
                <a:solidFill>
                  <a:srgbClr val="FFFFFF"/>
                </a:solidFill>
                <a:effectLst>
                  <a:outerShdw blurRad="38100" dist="38100" dir="2700000" algn="tl">
                    <a:srgbClr val="808080"/>
                  </a:outerShdw>
                </a:effectLst>
                <a:latin typeface="Arial" charset="0"/>
                <a:ea typeface="ＭＳ Ｐゴシック" pitchFamily="80" charset="-128"/>
              </a:rPr>
              <a:t>Provide tangible evidence</a:t>
            </a:r>
            <a:br>
              <a:rPr lang="en-US" b="1" dirty="0">
                <a:solidFill>
                  <a:srgbClr val="FFFFFF"/>
                </a:solidFill>
                <a:effectLst>
                  <a:outerShdw blurRad="38100" dist="38100" dir="2700000" algn="tl">
                    <a:srgbClr val="808080"/>
                  </a:outerShdw>
                </a:effectLst>
                <a:latin typeface="Arial" charset="0"/>
                <a:ea typeface="ＭＳ Ｐゴシック" pitchFamily="80" charset="-128"/>
              </a:rPr>
            </a:br>
            <a:r>
              <a:rPr lang="en-US" b="1" dirty="0">
                <a:solidFill>
                  <a:srgbClr val="FFFFFF"/>
                </a:solidFill>
                <a:effectLst>
                  <a:outerShdw blurRad="38100" dist="38100" dir="2700000" algn="tl">
                    <a:srgbClr val="808080"/>
                  </a:outerShdw>
                </a:effectLst>
                <a:latin typeface="Arial" charset="0"/>
                <a:ea typeface="ＭＳ Ｐゴシック" pitchFamily="80" charset="-128"/>
              </a:rPr>
              <a:t>of progress or results</a:t>
            </a:r>
            <a:br>
              <a:rPr lang="en-US" b="1" dirty="0">
                <a:solidFill>
                  <a:srgbClr val="FFFFFF"/>
                </a:solidFill>
                <a:effectLst>
                  <a:outerShdw blurRad="38100" dist="38100" dir="2700000" algn="tl">
                    <a:srgbClr val="808080"/>
                  </a:outerShdw>
                </a:effectLst>
                <a:latin typeface="Arial" charset="0"/>
                <a:ea typeface="ＭＳ Ｐゴシック" pitchFamily="80" charset="-128"/>
              </a:rPr>
            </a:br>
            <a:br>
              <a:rPr lang="en-US" b="1" dirty="0">
                <a:solidFill>
                  <a:srgbClr val="FFFFFF"/>
                </a:solidFill>
                <a:effectLst>
                  <a:outerShdw blurRad="38100" dist="38100" dir="2700000" algn="tl">
                    <a:srgbClr val="808080"/>
                  </a:outerShdw>
                </a:effectLst>
                <a:latin typeface="Arial" charset="0"/>
                <a:ea typeface="ＭＳ Ｐゴシック" pitchFamily="80" charset="-128"/>
              </a:rPr>
            </a:br>
            <a:r>
              <a:rPr lang="en-US" b="1" dirty="0">
                <a:solidFill>
                  <a:srgbClr val="FFFFFF"/>
                </a:solidFill>
                <a:effectLst>
                  <a:outerShdw blurRad="38100" dist="38100" dir="2700000" algn="tl">
                    <a:srgbClr val="808080"/>
                  </a:outerShdw>
                </a:effectLst>
                <a:latin typeface="Arial" charset="0"/>
                <a:ea typeface="ＭＳ Ｐゴシック" pitchFamily="80" charset="-128"/>
              </a:rPr>
              <a:t>Let them feel in control of</a:t>
            </a:r>
            <a:br>
              <a:rPr lang="en-US" b="1" dirty="0">
                <a:solidFill>
                  <a:srgbClr val="FFFFFF"/>
                </a:solidFill>
                <a:effectLst>
                  <a:outerShdw blurRad="38100" dist="38100" dir="2700000" algn="tl">
                    <a:srgbClr val="808080"/>
                  </a:outerShdw>
                </a:effectLst>
                <a:latin typeface="Arial" charset="0"/>
                <a:ea typeface="ＭＳ Ｐゴシック" pitchFamily="80" charset="-128"/>
              </a:rPr>
            </a:br>
            <a:r>
              <a:rPr lang="en-US" b="1" dirty="0">
                <a:solidFill>
                  <a:srgbClr val="FFFFFF"/>
                </a:solidFill>
                <a:effectLst>
                  <a:outerShdw blurRad="38100" dist="38100" dir="2700000" algn="tl">
                    <a:srgbClr val="808080"/>
                  </a:outerShdw>
                </a:effectLst>
                <a:latin typeface="Arial" charset="0"/>
                <a:ea typeface="ＭＳ Ｐゴシック" pitchFamily="80" charset="-128"/>
              </a:rPr>
              <a:t>the situation</a:t>
            </a:r>
          </a:p>
        </p:txBody>
      </p:sp>
      <p:sp>
        <p:nvSpPr>
          <p:cNvPr id="241672" name="Rectangle 8">
            <a:extLst>
              <a:ext uri="{FF2B5EF4-FFF2-40B4-BE49-F238E27FC236}">
                <a16:creationId xmlns:a16="http://schemas.microsoft.com/office/drawing/2014/main" id="{44EC4BC5-209A-769D-B782-7BFC6EA759D6}"/>
              </a:ext>
            </a:extLst>
          </p:cNvPr>
          <p:cNvSpPr>
            <a:spLocks noChangeArrowheads="1"/>
          </p:cNvSpPr>
          <p:nvPr/>
        </p:nvSpPr>
        <p:spPr bwMode="auto">
          <a:xfrm>
            <a:off x="228600" y="4770438"/>
            <a:ext cx="4090988"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8" rIns="19050" bIns="26988"/>
          <a:lstStyle>
            <a:lvl1pPr>
              <a:spcBef>
                <a:spcPct val="20000"/>
              </a:spcBef>
              <a:buChar char="•"/>
              <a:tabLst>
                <a:tab pos="457200" algn="l"/>
                <a:tab pos="914400" algn="l"/>
                <a:tab pos="1371600" algn="l"/>
              </a:tabLst>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457200" algn="l"/>
                <a:tab pos="914400" algn="l"/>
                <a:tab pos="1371600" algn="l"/>
              </a:tabLst>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457200" algn="l"/>
                <a:tab pos="914400" algn="l"/>
                <a:tab pos="1371600" algn="l"/>
              </a:tabLst>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457200" algn="l"/>
                <a:tab pos="914400" algn="l"/>
                <a:tab pos="1371600" algn="l"/>
              </a:tabLst>
              <a:defRPr sz="2000">
                <a:solidFill>
                  <a:srgbClr val="334C85"/>
                </a:solidFill>
                <a:latin typeface="Arial" panose="020B0604020202020204" pitchFamily="34" charset="0"/>
                <a:ea typeface="ＭＳ Ｐゴシック" panose="020B0600070205080204" pitchFamily="34" charset="-128"/>
              </a:defRPr>
            </a:lvl9pPr>
          </a:lstStyle>
          <a:p>
            <a:pPr>
              <a:lnSpc>
                <a:spcPts val="2400"/>
              </a:lnSpc>
              <a:spcBef>
                <a:spcPct val="0"/>
              </a:spcBef>
              <a:buClr>
                <a:srgbClr val="FFFFFF"/>
              </a:buClr>
              <a:buFontTx/>
              <a:buNone/>
            </a:pPr>
            <a:r>
              <a:rPr lang="en-US" altLang="en-US" sz="2400" b="1">
                <a:solidFill>
                  <a:schemeClr val="tx1"/>
                </a:solidFill>
              </a:rPr>
              <a:t>Guarantees that they are </a:t>
            </a:r>
            <a:br>
              <a:rPr lang="en-US" altLang="en-US" sz="2400" b="1">
                <a:solidFill>
                  <a:schemeClr val="tx1"/>
                </a:solidFill>
              </a:rPr>
            </a:br>
            <a:r>
              <a:rPr lang="en-US" altLang="en-US" sz="2400" b="1">
                <a:solidFill>
                  <a:schemeClr val="tx1"/>
                </a:solidFill>
              </a:rPr>
              <a:t>right</a:t>
            </a:r>
          </a:p>
          <a:p>
            <a:pPr>
              <a:lnSpc>
                <a:spcPts val="2400"/>
              </a:lnSpc>
              <a:spcBef>
                <a:spcPct val="0"/>
              </a:spcBef>
              <a:buClr>
                <a:srgbClr val="FFFFFF"/>
              </a:buClr>
              <a:buFontTx/>
              <a:buNone/>
            </a:pPr>
            <a:br>
              <a:rPr lang="en-US" altLang="en-US" sz="2400" b="1">
                <a:solidFill>
                  <a:schemeClr val="tx1"/>
                </a:solidFill>
              </a:rPr>
            </a:br>
            <a:r>
              <a:rPr lang="en-US" altLang="en-US" sz="2400" b="1">
                <a:solidFill>
                  <a:schemeClr val="tx1"/>
                </a:solidFill>
              </a:rPr>
              <a:t>Move at an accurate, slow </a:t>
            </a:r>
            <a:br>
              <a:rPr lang="en-US" altLang="en-US" sz="2400" b="1">
                <a:solidFill>
                  <a:schemeClr val="tx1"/>
                </a:solidFill>
              </a:rPr>
            </a:br>
            <a:r>
              <a:rPr lang="en-US" altLang="en-US" sz="2400" b="1">
                <a:solidFill>
                  <a:schemeClr val="tx1"/>
                </a:solidFill>
              </a:rPr>
              <a:t>pace to help them </a:t>
            </a:r>
            <a:br>
              <a:rPr lang="en-US" altLang="en-US" sz="2400" b="1">
                <a:solidFill>
                  <a:schemeClr val="tx1"/>
                </a:solidFill>
              </a:rPr>
            </a:br>
            <a:r>
              <a:rPr lang="en-US" altLang="en-US" sz="2400" b="1">
                <a:solidFill>
                  <a:schemeClr val="tx1"/>
                </a:solidFill>
              </a:rPr>
              <a:t>“process” information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1669"/>
                                        </p:tgtEl>
                                        <p:attrNameLst>
                                          <p:attrName>style.visibility</p:attrName>
                                        </p:attrNameLst>
                                      </p:cBhvr>
                                      <p:to>
                                        <p:strVal val="visible"/>
                                      </p:to>
                                    </p:set>
                                    <p:animEffect transition="in" filter="fade">
                                      <p:cBhvr>
                                        <p:cTn id="7" dur="500"/>
                                        <p:tgtEl>
                                          <p:spTgt spid="2416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41670"/>
                                        </p:tgtEl>
                                        <p:attrNameLst>
                                          <p:attrName>style.visibility</p:attrName>
                                        </p:attrNameLst>
                                      </p:cBhvr>
                                      <p:to>
                                        <p:strVal val="visible"/>
                                      </p:to>
                                    </p:set>
                                    <p:animEffect transition="in" filter="fade">
                                      <p:cBhvr>
                                        <p:cTn id="12" dur="500"/>
                                        <p:tgtEl>
                                          <p:spTgt spid="2416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41671"/>
                                        </p:tgtEl>
                                        <p:attrNameLst>
                                          <p:attrName>style.visibility</p:attrName>
                                        </p:attrNameLst>
                                      </p:cBhvr>
                                      <p:to>
                                        <p:strVal val="visible"/>
                                      </p:to>
                                    </p:set>
                                    <p:animEffect transition="in" filter="fade">
                                      <p:cBhvr>
                                        <p:cTn id="17" dur="500"/>
                                        <p:tgtEl>
                                          <p:spTgt spid="2416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41672"/>
                                        </p:tgtEl>
                                        <p:attrNameLst>
                                          <p:attrName>style.visibility</p:attrName>
                                        </p:attrNameLst>
                                      </p:cBhvr>
                                      <p:to>
                                        <p:strVal val="visible"/>
                                      </p:to>
                                    </p:set>
                                    <p:animEffect transition="in" filter="fade">
                                      <p:cBhvr>
                                        <p:cTn id="22" dur="500"/>
                                        <p:tgtEl>
                                          <p:spTgt spid="241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9" grpId="0"/>
      <p:bldP spid="241670" grpId="0"/>
      <p:bldP spid="241671" grpId="0"/>
      <p:bldP spid="241672"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Footer Placeholder 3">
            <a:extLst>
              <a:ext uri="{FF2B5EF4-FFF2-40B4-BE49-F238E27FC236}">
                <a16:creationId xmlns:a16="http://schemas.microsoft.com/office/drawing/2014/main" id="{1D3635B2-6630-2DBD-6E96-1CDF934B919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172035" name="Rectangle 2">
            <a:extLst>
              <a:ext uri="{FF2B5EF4-FFF2-40B4-BE49-F238E27FC236}">
                <a16:creationId xmlns:a16="http://schemas.microsoft.com/office/drawing/2014/main" id="{0AB6F3F7-6975-722E-847D-A0879AFEE273}"/>
              </a:ext>
            </a:extLst>
          </p:cNvPr>
          <p:cNvSpPr>
            <a:spLocks noGrp="1" noChangeArrowheads="1"/>
          </p:cNvSpPr>
          <p:nvPr>
            <p:ph type="ctrTitle"/>
          </p:nvPr>
        </p:nvSpPr>
        <p:spPr>
          <a:xfrm>
            <a:off x="685800" y="1371600"/>
            <a:ext cx="7772400" cy="533400"/>
          </a:xfrm>
        </p:spPr>
        <p:txBody>
          <a:bodyPr/>
          <a:lstStyle/>
          <a:p>
            <a:pPr eaLnBrk="1" hangingPunct="1"/>
            <a:r>
              <a:rPr lang="en-US" altLang="en-US" b="1"/>
              <a:t>Improvement Tips for Directors</a:t>
            </a:r>
            <a:r>
              <a:rPr lang="en-US" altLang="en-US" b="1">
                <a:latin typeface="Arial" panose="020B0604020202020204" pitchFamily="34" charset="0"/>
              </a:rPr>
              <a:t>…</a:t>
            </a:r>
            <a:endParaRPr lang="en-US" altLang="en-US" b="1"/>
          </a:p>
        </p:txBody>
      </p:sp>
      <p:sp>
        <p:nvSpPr>
          <p:cNvPr id="245763" name="Rectangle 3">
            <a:extLst>
              <a:ext uri="{FF2B5EF4-FFF2-40B4-BE49-F238E27FC236}">
                <a16:creationId xmlns:a16="http://schemas.microsoft.com/office/drawing/2014/main" id="{EEC04342-3C61-51F3-766A-370E56EE3B57}"/>
              </a:ext>
            </a:extLst>
          </p:cNvPr>
          <p:cNvSpPr>
            <a:spLocks noChangeArrowheads="1"/>
          </p:cNvSpPr>
          <p:nvPr/>
        </p:nvSpPr>
        <p:spPr bwMode="auto">
          <a:xfrm>
            <a:off x="457200" y="2209800"/>
            <a:ext cx="8305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663" indent="-347663">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eaLnBrk="1" hangingPunct="1"/>
            <a:r>
              <a:rPr lang="en-US" altLang="en-US" sz="2800" b="1"/>
              <a:t>Practice “active listening”</a:t>
            </a:r>
          </a:p>
          <a:p>
            <a:pPr eaLnBrk="1" hangingPunct="1"/>
            <a:r>
              <a:rPr lang="en-US" altLang="en-US" sz="2800" b="1"/>
              <a:t>Project a more relaxed image</a:t>
            </a:r>
          </a:p>
          <a:p>
            <a:pPr eaLnBrk="1" hangingPunct="1"/>
            <a:r>
              <a:rPr lang="en-US" altLang="en-US" sz="2800" b="1"/>
              <a:t>Develop patience, humility, sensitivity and empathy</a:t>
            </a:r>
          </a:p>
          <a:p>
            <a:pPr eaLnBrk="1" hangingPunct="1"/>
            <a:r>
              <a:rPr lang="en-US" altLang="en-US" sz="2800" b="1"/>
              <a:t>Verbalize the reasons for your conclusions</a:t>
            </a:r>
          </a:p>
          <a:p>
            <a:pPr eaLnBrk="1" hangingPunct="1"/>
            <a:r>
              <a:rPr lang="en-US" altLang="en-US" sz="2800" b="1"/>
              <a:t>Become more aware of existing sanctions</a:t>
            </a:r>
          </a:p>
          <a:p>
            <a:pPr eaLnBrk="1" hangingPunct="1"/>
            <a:r>
              <a:rPr lang="en-US" altLang="en-US" sz="2800" b="1"/>
              <a:t>Sincerely compliment others more often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5763">
                                            <p:txEl>
                                              <p:pRg st="0" end="0"/>
                                            </p:txEl>
                                          </p:spTgt>
                                        </p:tgtEl>
                                        <p:attrNameLst>
                                          <p:attrName>style.visibility</p:attrName>
                                        </p:attrNameLst>
                                      </p:cBhvr>
                                      <p:to>
                                        <p:strVal val="visible"/>
                                      </p:to>
                                    </p:set>
                                    <p:anim calcmode="lin" valueType="num">
                                      <p:cBhvr additive="base">
                                        <p:cTn id="7" dur="500" fill="hold"/>
                                        <p:tgtEl>
                                          <p:spTgt spid="2457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5763">
                                            <p:txEl>
                                              <p:pRg st="1" end="1"/>
                                            </p:txEl>
                                          </p:spTgt>
                                        </p:tgtEl>
                                        <p:attrNameLst>
                                          <p:attrName>style.visibility</p:attrName>
                                        </p:attrNameLst>
                                      </p:cBhvr>
                                      <p:to>
                                        <p:strVal val="visible"/>
                                      </p:to>
                                    </p:set>
                                    <p:anim calcmode="lin" valueType="num">
                                      <p:cBhvr additive="base">
                                        <p:cTn id="13" dur="500" fill="hold"/>
                                        <p:tgtEl>
                                          <p:spTgt spid="2457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45763">
                                            <p:txEl>
                                              <p:pRg st="2" end="2"/>
                                            </p:txEl>
                                          </p:spTgt>
                                        </p:tgtEl>
                                        <p:attrNameLst>
                                          <p:attrName>style.visibility</p:attrName>
                                        </p:attrNameLst>
                                      </p:cBhvr>
                                      <p:to>
                                        <p:strVal val="visible"/>
                                      </p:to>
                                    </p:set>
                                    <p:anim calcmode="lin" valueType="num">
                                      <p:cBhvr additive="base">
                                        <p:cTn id="19" dur="500" fill="hold"/>
                                        <p:tgtEl>
                                          <p:spTgt spid="2457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45763">
                                            <p:txEl>
                                              <p:pRg st="3" end="3"/>
                                            </p:txEl>
                                          </p:spTgt>
                                        </p:tgtEl>
                                        <p:attrNameLst>
                                          <p:attrName>style.visibility</p:attrName>
                                        </p:attrNameLst>
                                      </p:cBhvr>
                                      <p:to>
                                        <p:strVal val="visible"/>
                                      </p:to>
                                    </p:set>
                                    <p:anim calcmode="lin" valueType="num">
                                      <p:cBhvr additive="base">
                                        <p:cTn id="25" dur="500" fill="hold"/>
                                        <p:tgtEl>
                                          <p:spTgt spid="2457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45763">
                                            <p:txEl>
                                              <p:pRg st="4" end="4"/>
                                            </p:txEl>
                                          </p:spTgt>
                                        </p:tgtEl>
                                        <p:attrNameLst>
                                          <p:attrName>style.visibility</p:attrName>
                                        </p:attrNameLst>
                                      </p:cBhvr>
                                      <p:to>
                                        <p:strVal val="visible"/>
                                      </p:to>
                                    </p:set>
                                    <p:anim calcmode="lin" valueType="num">
                                      <p:cBhvr additive="base">
                                        <p:cTn id="31" dur="500" fill="hold"/>
                                        <p:tgtEl>
                                          <p:spTgt spid="2457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45763">
                                            <p:txEl>
                                              <p:pRg st="5" end="5"/>
                                            </p:txEl>
                                          </p:spTgt>
                                        </p:tgtEl>
                                        <p:attrNameLst>
                                          <p:attrName>style.visibility</p:attrName>
                                        </p:attrNameLst>
                                      </p:cBhvr>
                                      <p:to>
                                        <p:strVal val="visible"/>
                                      </p:to>
                                    </p:set>
                                    <p:anim calcmode="lin" valueType="num">
                                      <p:cBhvr additive="base">
                                        <p:cTn id="37" dur="500" fill="hold"/>
                                        <p:tgtEl>
                                          <p:spTgt spid="24576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576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Footer Placeholder 3">
            <a:extLst>
              <a:ext uri="{FF2B5EF4-FFF2-40B4-BE49-F238E27FC236}">
                <a16:creationId xmlns:a16="http://schemas.microsoft.com/office/drawing/2014/main" id="{3CC9A305-B898-1EA3-05D5-4533D531C7C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325486"/>
                </a:solidFill>
                <a:latin typeface="Arial Narrow" panose="020B0606020202030204" pitchFamily="34" charset="0"/>
              </a:rPr>
              <a:t>© Copyright 1996 - 2009 by Dr. Tony Alessandra, Alessandra &amp; Associates and Platinum Rule Group, LLC. Used with permission.</a:t>
            </a:r>
          </a:p>
        </p:txBody>
      </p:sp>
      <p:sp>
        <p:nvSpPr>
          <p:cNvPr id="173059" name="Rectangle 2">
            <a:extLst>
              <a:ext uri="{FF2B5EF4-FFF2-40B4-BE49-F238E27FC236}">
                <a16:creationId xmlns:a16="http://schemas.microsoft.com/office/drawing/2014/main" id="{6F072D85-5D74-1BA3-5144-C0CD822ECC88}"/>
              </a:ext>
            </a:extLst>
          </p:cNvPr>
          <p:cNvSpPr>
            <a:spLocks noGrp="1" noChangeArrowheads="1"/>
          </p:cNvSpPr>
          <p:nvPr>
            <p:ph type="ctrTitle"/>
          </p:nvPr>
        </p:nvSpPr>
        <p:spPr>
          <a:xfrm>
            <a:off x="685800" y="1371600"/>
            <a:ext cx="7772400" cy="533400"/>
          </a:xfrm>
        </p:spPr>
        <p:txBody>
          <a:bodyPr/>
          <a:lstStyle/>
          <a:p>
            <a:pPr eaLnBrk="1" hangingPunct="1"/>
            <a:r>
              <a:rPr lang="en-US" altLang="en-US" b="1"/>
              <a:t>Improvement Tips for Socializers</a:t>
            </a:r>
            <a:r>
              <a:rPr lang="en-US" altLang="en-US" b="1">
                <a:latin typeface="Arial" panose="020B0604020202020204" pitchFamily="34" charset="0"/>
              </a:rPr>
              <a:t>…</a:t>
            </a:r>
            <a:endParaRPr lang="en-US" altLang="en-US" b="1"/>
          </a:p>
        </p:txBody>
      </p:sp>
      <p:sp>
        <p:nvSpPr>
          <p:cNvPr id="248835" name="Rectangle 3">
            <a:extLst>
              <a:ext uri="{FF2B5EF4-FFF2-40B4-BE49-F238E27FC236}">
                <a16:creationId xmlns:a16="http://schemas.microsoft.com/office/drawing/2014/main" id="{35E70BF7-C9D2-CD76-9B72-D72A182D4C54}"/>
              </a:ext>
            </a:extLst>
          </p:cNvPr>
          <p:cNvSpPr>
            <a:spLocks noChangeArrowheads="1"/>
          </p:cNvSpPr>
          <p:nvPr/>
        </p:nvSpPr>
        <p:spPr bwMode="auto">
          <a:xfrm>
            <a:off x="457200" y="2209800"/>
            <a:ext cx="8305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663" indent="-347663">
              <a:spcBef>
                <a:spcPct val="20000"/>
              </a:spcBef>
              <a:buChar char="•"/>
              <a:defRPr sz="3200">
                <a:solidFill>
                  <a:srgbClr val="334C85"/>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4C85"/>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4C85"/>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4C8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4C85"/>
                </a:solidFill>
                <a:latin typeface="Arial" panose="020B0604020202020204" pitchFamily="34" charset="0"/>
                <a:ea typeface="ＭＳ Ｐゴシック" panose="020B0600070205080204" pitchFamily="34" charset="-128"/>
              </a:defRPr>
            </a:lvl9pPr>
          </a:lstStyle>
          <a:p>
            <a:pPr eaLnBrk="1" hangingPunct="1"/>
            <a:r>
              <a:rPr lang="en-US" altLang="en-US" sz="2800" b="1"/>
              <a:t>Control time and emotions</a:t>
            </a:r>
          </a:p>
          <a:p>
            <a:pPr eaLnBrk="1" hangingPunct="1"/>
            <a:r>
              <a:rPr lang="en-US" altLang="en-US" sz="2800" b="1"/>
              <a:t>Spend more time checking, verifying, specifying and organizing</a:t>
            </a:r>
          </a:p>
          <a:p>
            <a:pPr eaLnBrk="1" hangingPunct="1"/>
            <a:r>
              <a:rPr lang="en-US" altLang="en-US" sz="2800" b="1"/>
              <a:t>Follow through on all agreements</a:t>
            </a:r>
          </a:p>
          <a:p>
            <a:pPr eaLnBrk="1" hangingPunct="1"/>
            <a:r>
              <a:rPr lang="en-US" altLang="en-US" sz="2800" b="1"/>
              <a:t>Concentrate on the task at hand</a:t>
            </a:r>
          </a:p>
          <a:p>
            <a:pPr eaLnBrk="1" hangingPunct="1"/>
            <a:r>
              <a:rPr lang="en-US" altLang="en-US" sz="2800" b="1"/>
              <a:t>Take a more logical approach</a:t>
            </a:r>
          </a:p>
          <a:p>
            <a:pPr eaLnBrk="1" hangingPunct="1"/>
            <a:r>
              <a:rPr lang="en-US" altLang="en-US" sz="2800" b="1"/>
              <a:t>Complete more of what you start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8835">
                                            <p:txEl>
                                              <p:pRg st="0" end="0"/>
                                            </p:txEl>
                                          </p:spTgt>
                                        </p:tgtEl>
                                        <p:attrNameLst>
                                          <p:attrName>style.visibility</p:attrName>
                                        </p:attrNameLst>
                                      </p:cBhvr>
                                      <p:to>
                                        <p:strVal val="visible"/>
                                      </p:to>
                                    </p:set>
                                    <p:anim calcmode="lin" valueType="num">
                                      <p:cBhvr additive="base">
                                        <p:cTn id="7" dur="500" fill="hold"/>
                                        <p:tgtEl>
                                          <p:spTgt spid="2488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88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8835">
                                            <p:txEl>
                                              <p:pRg st="1" end="1"/>
                                            </p:txEl>
                                          </p:spTgt>
                                        </p:tgtEl>
                                        <p:attrNameLst>
                                          <p:attrName>style.visibility</p:attrName>
                                        </p:attrNameLst>
                                      </p:cBhvr>
                                      <p:to>
                                        <p:strVal val="visible"/>
                                      </p:to>
                                    </p:set>
                                    <p:anim calcmode="lin" valueType="num">
                                      <p:cBhvr additive="base">
                                        <p:cTn id="13" dur="500" fill="hold"/>
                                        <p:tgtEl>
                                          <p:spTgt spid="2488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88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48835">
                                            <p:txEl>
                                              <p:pRg st="2" end="2"/>
                                            </p:txEl>
                                          </p:spTgt>
                                        </p:tgtEl>
                                        <p:attrNameLst>
                                          <p:attrName>style.visibility</p:attrName>
                                        </p:attrNameLst>
                                      </p:cBhvr>
                                      <p:to>
                                        <p:strVal val="visible"/>
                                      </p:to>
                                    </p:set>
                                    <p:anim calcmode="lin" valueType="num">
                                      <p:cBhvr additive="base">
                                        <p:cTn id="19" dur="500" fill="hold"/>
                                        <p:tgtEl>
                                          <p:spTgt spid="2488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88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48835">
                                            <p:txEl>
                                              <p:pRg st="3" end="3"/>
                                            </p:txEl>
                                          </p:spTgt>
                                        </p:tgtEl>
                                        <p:attrNameLst>
                                          <p:attrName>style.visibility</p:attrName>
                                        </p:attrNameLst>
                                      </p:cBhvr>
                                      <p:to>
                                        <p:strVal val="visible"/>
                                      </p:to>
                                    </p:set>
                                    <p:anim calcmode="lin" valueType="num">
                                      <p:cBhvr additive="base">
                                        <p:cTn id="25" dur="500" fill="hold"/>
                                        <p:tgtEl>
                                          <p:spTgt spid="2488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88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48835">
                                            <p:txEl>
                                              <p:pRg st="4" end="4"/>
                                            </p:txEl>
                                          </p:spTgt>
                                        </p:tgtEl>
                                        <p:attrNameLst>
                                          <p:attrName>style.visibility</p:attrName>
                                        </p:attrNameLst>
                                      </p:cBhvr>
                                      <p:to>
                                        <p:strVal val="visible"/>
                                      </p:to>
                                    </p:set>
                                    <p:anim calcmode="lin" valueType="num">
                                      <p:cBhvr additive="base">
                                        <p:cTn id="31" dur="500" fill="hold"/>
                                        <p:tgtEl>
                                          <p:spTgt spid="2488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88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48835">
                                            <p:txEl>
                                              <p:pRg st="5" end="5"/>
                                            </p:txEl>
                                          </p:spTgt>
                                        </p:tgtEl>
                                        <p:attrNameLst>
                                          <p:attrName>style.visibility</p:attrName>
                                        </p:attrNameLst>
                                      </p:cBhvr>
                                      <p:to>
                                        <p:strVal val="visible"/>
                                      </p:to>
                                    </p:set>
                                    <p:anim calcmode="lin" valueType="num">
                                      <p:cBhvr additive="base">
                                        <p:cTn id="37" dur="500" fill="hold"/>
                                        <p:tgtEl>
                                          <p:spTgt spid="24883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88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15481</TotalTime>
  <Words>5957</Words>
  <Application>Microsoft Office PowerPoint</Application>
  <PresentationFormat>On-screen Show (4:3)</PresentationFormat>
  <Paragraphs>753</Paragraphs>
  <Slides>111</Slides>
  <Notes>55</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111</vt:i4>
      </vt:variant>
    </vt:vector>
  </HeadingPairs>
  <TitlesOfParts>
    <vt:vector size="118" baseType="lpstr">
      <vt:lpstr>Arial Black</vt:lpstr>
      <vt:lpstr>Times New Roman</vt:lpstr>
      <vt:lpstr>Symbol</vt:lpstr>
      <vt:lpstr>Arial Narrow</vt:lpstr>
      <vt:lpstr>Arial</vt:lpstr>
      <vt:lpstr>ＭＳ Ｐゴシック</vt:lpstr>
      <vt:lpstr>Blank Presentation</vt:lpstr>
      <vt:lpstr>The Platinum Rule® Simple Steps for Improving Communications™</vt:lpstr>
      <vt:lpstr>3 Simple Steps…</vt:lpstr>
      <vt:lpstr>Seeing the World Through a New Lens</vt:lpstr>
      <vt:lpstr>Specific Application of The Platinum Rule…</vt:lpstr>
      <vt:lpstr>Outcomes of Increasing Your Adaptability…</vt:lpstr>
      <vt:lpstr>“In medicine, prescription before diagnosis is malpractice …  … in business, it’s suicide!”  — Dr. Tony Alessandra</vt:lpstr>
      <vt:lpstr>PowerPoint Presentation</vt:lpstr>
      <vt:lpstr> “The Golden Rule”</vt:lpstr>
      <vt:lpstr>The Platinum Rule…</vt:lpstr>
      <vt:lpstr>Lower Interpersonal Tension &amp; Increase Trust</vt:lpstr>
      <vt:lpstr>TPR is Different from “Personality Tests”</vt:lpstr>
      <vt:lpstr>The History of “Styles”…</vt:lpstr>
      <vt:lpstr>Four Basic Styles</vt:lpstr>
      <vt:lpstr>So, What’s Your Behavioral Style?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Directors… the Dominant, Driving Style</vt:lpstr>
      <vt:lpstr>Directors…What Do They Do Best?</vt:lpstr>
      <vt:lpstr>Directors…What’s Difficult for Them?</vt:lpstr>
      <vt:lpstr>What are simple actions Directors may do to increase their adaptability?  Break into groups and brainstorm.</vt:lpstr>
      <vt:lpstr>Increasing Adaptability for Directors…</vt:lpstr>
      <vt:lpstr>What are simple actions you might take to adapt to the style of a Director?  Break into groups and brainstorm.</vt:lpstr>
      <vt:lpstr>To adapt to a Director,  appear efficient and competent by:</vt:lpstr>
      <vt:lpstr>Socializers… the Influencing, Expressive Style</vt:lpstr>
      <vt:lpstr>Socializers…What Do They Do Best?</vt:lpstr>
      <vt:lpstr>Socializers… What’s Difficult for Them?</vt:lpstr>
      <vt:lpstr>What are simple actions Socializers may do to increase their adaptability?  Break into groups and brainstorm.</vt:lpstr>
      <vt:lpstr>Increasing Adaptability for Socializers…</vt:lpstr>
      <vt:lpstr>What are simple actions you might take to adapt to the style of a Socializer?  Break into groups and brainstorm.</vt:lpstr>
      <vt:lpstr>To adapt to a Socializer,  improve your interactions by:</vt:lpstr>
      <vt:lpstr>Relaters… the Steady, Amiable Style</vt:lpstr>
      <vt:lpstr>Relaters…What Do They Do Best?</vt:lpstr>
      <vt:lpstr>Relaters… What’s Difficult for Them?</vt:lpstr>
      <vt:lpstr>What are simple actions Relaters may do to increase their adaptability?  Break into groups and brainstorm.</vt:lpstr>
      <vt:lpstr>Increasing Adaptability for Relaters…</vt:lpstr>
      <vt:lpstr>What are simple actions you might take to adapt to the style of a Relater?  Break into groups and brainstorm.</vt:lpstr>
      <vt:lpstr>To adapt to a Relater,  improve your interactions by:</vt:lpstr>
      <vt:lpstr>Thinkers… the Cautious, Analytical Style</vt:lpstr>
      <vt:lpstr>Thinkers…What Do They Do Best?</vt:lpstr>
      <vt:lpstr>Thinkers… What’s Difficult for Them?</vt:lpstr>
      <vt:lpstr>What are simple actions Thinkers may do to increase their adaptability?  Break into groups and brainstorm.</vt:lpstr>
      <vt:lpstr>Increasing Adaptability for Thinkers…</vt:lpstr>
      <vt:lpstr>What are simple actions you might take to adapt to the style of a Thinker?  Break into groups and brainstorm.</vt:lpstr>
      <vt:lpstr>To adapt to a Thinker,  improve your interactions by:</vt:lpstr>
      <vt:lpstr>Traits of Highly Adaptable People</vt:lpstr>
      <vt:lpstr>Attributes of High Adaptors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Improvement Tips for Directors…</vt:lpstr>
      <vt:lpstr>Improvement Tips for Socializers…</vt:lpstr>
      <vt:lpstr>Improvement Tips for Relaters…</vt:lpstr>
      <vt:lpstr>Improvement Tips for Thinkers…</vt:lpstr>
      <vt:lpstr>In Relationships with Directors…</vt:lpstr>
      <vt:lpstr>In Relationships with Socializers…</vt:lpstr>
      <vt:lpstr>In Relationships with Relaters…</vt:lpstr>
      <vt:lpstr>In Relationships with Thinkers…</vt:lpstr>
      <vt:lpstr>Their Ideal Vehicle?</vt:lpstr>
      <vt:lpstr>For Socializers …</vt:lpstr>
      <vt:lpstr>For Relaters …</vt:lpstr>
      <vt:lpstr>For Thinkers …</vt:lpstr>
      <vt:lpstr>For Directors …</vt:lpstr>
      <vt:lpstr>www.YourWebSite.com</vt:lpstr>
    </vt:vector>
  </TitlesOfParts>
  <Company>Office 2004 Test Drive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Tony Alessandra</cp:lastModifiedBy>
  <cp:revision>80</cp:revision>
  <dcterms:created xsi:type="dcterms:W3CDTF">2005-07-10T15:33:24Z</dcterms:created>
  <dcterms:modified xsi:type="dcterms:W3CDTF">2023-08-10T20:00:41Z</dcterms:modified>
</cp:coreProperties>
</file>